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367" r:id="rId3"/>
    <p:sldId id="368" r:id="rId4"/>
    <p:sldId id="439" r:id="rId5"/>
    <p:sldId id="440" r:id="rId6"/>
    <p:sldId id="441" r:id="rId7"/>
    <p:sldId id="443" r:id="rId8"/>
    <p:sldId id="444" r:id="rId9"/>
    <p:sldId id="445" r:id="rId10"/>
    <p:sldId id="446" r:id="rId11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AAC8"/>
    <a:srgbClr val="7FC0D7"/>
    <a:srgbClr val="1EABCA"/>
    <a:srgbClr val="72240D"/>
    <a:srgbClr val="52AA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94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32" y="13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4DFCC4-C267-434E-A523-FDA165DC0C1E}" type="doc">
      <dgm:prSet loTypeId="urn:microsoft.com/office/officeart/2005/8/layout/hChevron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5961FAB-CB1A-0148-9099-DFFDA00F0752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fr-FR" dirty="0"/>
            <a:t>2022</a:t>
          </a:r>
        </a:p>
      </dgm:t>
    </dgm:pt>
    <dgm:pt modelId="{8B9AC61F-4AEE-5149-B81D-C3F1AFCE5941}" type="parTrans" cxnId="{8C90C81D-0685-C143-A4A0-B3D0C8254CDF}">
      <dgm:prSet/>
      <dgm:spPr/>
      <dgm:t>
        <a:bodyPr/>
        <a:lstStyle/>
        <a:p>
          <a:endParaRPr lang="fr-FR"/>
        </a:p>
      </dgm:t>
    </dgm:pt>
    <dgm:pt modelId="{349029D3-FFFA-DA41-ABF2-6B2E2D60FD9B}" type="sibTrans" cxnId="{8C90C81D-0685-C143-A4A0-B3D0C8254CDF}">
      <dgm:prSet/>
      <dgm:spPr/>
      <dgm:t>
        <a:bodyPr/>
        <a:lstStyle/>
        <a:p>
          <a:endParaRPr lang="fr-FR"/>
        </a:p>
      </dgm:t>
    </dgm:pt>
    <dgm:pt modelId="{5D219969-B8D3-0847-8652-FEF5657B787F}">
      <dgm:prSet/>
      <dgm:spPr>
        <a:solidFill>
          <a:schemeClr val="accent6"/>
        </a:solidFill>
      </dgm:spPr>
      <dgm:t>
        <a:bodyPr/>
        <a:lstStyle/>
        <a:p>
          <a:r>
            <a:rPr lang="fr-FR" dirty="0"/>
            <a:t>2023</a:t>
          </a:r>
        </a:p>
      </dgm:t>
    </dgm:pt>
    <dgm:pt modelId="{7EE1EBB7-8DE3-9B47-B1C0-0BDF35724487}" type="parTrans" cxnId="{0E97B5CB-F794-F542-8605-779E07BF0039}">
      <dgm:prSet/>
      <dgm:spPr/>
      <dgm:t>
        <a:bodyPr/>
        <a:lstStyle/>
        <a:p>
          <a:endParaRPr lang="fr-FR"/>
        </a:p>
      </dgm:t>
    </dgm:pt>
    <dgm:pt modelId="{45C8214D-E345-F945-A300-CB14563D7319}" type="sibTrans" cxnId="{0E97B5CB-F794-F542-8605-779E07BF0039}">
      <dgm:prSet/>
      <dgm:spPr/>
      <dgm:t>
        <a:bodyPr/>
        <a:lstStyle/>
        <a:p>
          <a:endParaRPr lang="fr-FR"/>
        </a:p>
      </dgm:t>
    </dgm:pt>
    <dgm:pt modelId="{25A535EC-4E9E-0D40-8B9C-1F141F7E0DFE}">
      <dgm:prSet/>
      <dgm:spPr>
        <a:solidFill>
          <a:srgbClr val="0070C0"/>
        </a:solidFill>
      </dgm:spPr>
      <dgm:t>
        <a:bodyPr/>
        <a:lstStyle/>
        <a:p>
          <a:r>
            <a:rPr lang="fr-FR" dirty="0"/>
            <a:t>2024</a:t>
          </a:r>
        </a:p>
      </dgm:t>
    </dgm:pt>
    <dgm:pt modelId="{5FEC8AA8-A44A-8743-B2DE-EF2F60E44D40}" type="parTrans" cxnId="{64AFA66A-F58A-B245-AF68-00FA759EE5DB}">
      <dgm:prSet/>
      <dgm:spPr/>
      <dgm:t>
        <a:bodyPr/>
        <a:lstStyle/>
        <a:p>
          <a:endParaRPr lang="fr-FR"/>
        </a:p>
      </dgm:t>
    </dgm:pt>
    <dgm:pt modelId="{3E40519D-AB32-0846-8C2B-98F057B71A78}" type="sibTrans" cxnId="{64AFA66A-F58A-B245-AF68-00FA759EE5DB}">
      <dgm:prSet/>
      <dgm:spPr/>
      <dgm:t>
        <a:bodyPr/>
        <a:lstStyle/>
        <a:p>
          <a:endParaRPr lang="fr-FR"/>
        </a:p>
      </dgm:t>
    </dgm:pt>
    <dgm:pt modelId="{03A2C834-D5DC-BE42-B085-64A877064892}">
      <dgm:prSet/>
      <dgm:spPr>
        <a:solidFill>
          <a:srgbClr val="7030A0"/>
        </a:solidFill>
      </dgm:spPr>
      <dgm:t>
        <a:bodyPr/>
        <a:lstStyle/>
        <a:p>
          <a:r>
            <a:rPr lang="fr-FR" dirty="0"/>
            <a:t>2025</a:t>
          </a:r>
        </a:p>
      </dgm:t>
    </dgm:pt>
    <dgm:pt modelId="{6806ADEA-0F8C-B448-AA47-48F559644E3E}" type="parTrans" cxnId="{62093958-5AD6-7E43-AD34-32BB02CEC1E0}">
      <dgm:prSet/>
      <dgm:spPr/>
      <dgm:t>
        <a:bodyPr/>
        <a:lstStyle/>
        <a:p>
          <a:endParaRPr lang="fr-FR"/>
        </a:p>
      </dgm:t>
    </dgm:pt>
    <dgm:pt modelId="{BA8B5672-AE7F-4748-A721-1FB0BD3E8633}" type="sibTrans" cxnId="{62093958-5AD6-7E43-AD34-32BB02CEC1E0}">
      <dgm:prSet/>
      <dgm:spPr/>
      <dgm:t>
        <a:bodyPr/>
        <a:lstStyle/>
        <a:p>
          <a:endParaRPr lang="fr-FR"/>
        </a:p>
      </dgm:t>
    </dgm:pt>
    <dgm:pt modelId="{4BF5A561-F213-E84E-8FE6-6BAE59818EED}">
      <dgm:prSet/>
      <dgm:spPr>
        <a:solidFill>
          <a:srgbClr val="FF0000"/>
        </a:solidFill>
      </dgm:spPr>
      <dgm:t>
        <a:bodyPr/>
        <a:lstStyle/>
        <a:p>
          <a:r>
            <a:rPr lang="fr-FR" dirty="0"/>
            <a:t>2026</a:t>
          </a:r>
        </a:p>
      </dgm:t>
    </dgm:pt>
    <dgm:pt modelId="{49CCDA68-47ED-F945-9596-CFF8321A3FED}" type="parTrans" cxnId="{C686A873-3F07-2A42-90BD-A3F06AC1A3D8}">
      <dgm:prSet/>
      <dgm:spPr/>
      <dgm:t>
        <a:bodyPr/>
        <a:lstStyle/>
        <a:p>
          <a:endParaRPr lang="fr-FR"/>
        </a:p>
      </dgm:t>
    </dgm:pt>
    <dgm:pt modelId="{191A4137-80A2-2143-AD52-26C2F5E38C21}" type="sibTrans" cxnId="{C686A873-3F07-2A42-90BD-A3F06AC1A3D8}">
      <dgm:prSet/>
      <dgm:spPr/>
      <dgm:t>
        <a:bodyPr/>
        <a:lstStyle/>
        <a:p>
          <a:endParaRPr lang="fr-FR"/>
        </a:p>
      </dgm:t>
    </dgm:pt>
    <dgm:pt modelId="{350845DE-9767-5246-9026-27291A968B85}" type="pres">
      <dgm:prSet presAssocID="{894DFCC4-C267-434E-A523-FDA165DC0C1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0777EB4E-C12D-0B49-999B-9ED2B564009F}" type="pres">
      <dgm:prSet presAssocID="{15961FAB-CB1A-0148-9099-DFFDA00F0752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C30C40F-FD05-3B46-B5FF-26A581CF1E1E}" type="pres">
      <dgm:prSet presAssocID="{349029D3-FFFA-DA41-ABF2-6B2E2D60FD9B}" presName="parSpace" presStyleCnt="0"/>
      <dgm:spPr/>
    </dgm:pt>
    <dgm:pt modelId="{8C179A2A-7E09-3940-8FF7-699AD0DAD3B0}" type="pres">
      <dgm:prSet presAssocID="{5D219969-B8D3-0847-8652-FEF5657B787F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2E436DF-9063-E74A-A081-DB58C466B54A}" type="pres">
      <dgm:prSet presAssocID="{45C8214D-E345-F945-A300-CB14563D7319}" presName="parSpace" presStyleCnt="0"/>
      <dgm:spPr/>
    </dgm:pt>
    <dgm:pt modelId="{2ABAB679-8D0E-934B-BC2A-5939C47BE860}" type="pres">
      <dgm:prSet presAssocID="{25A535EC-4E9E-0D40-8B9C-1F141F7E0DFE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3CFFFAF-7DDB-DC45-BD81-E8F1F674BD78}" type="pres">
      <dgm:prSet presAssocID="{3E40519D-AB32-0846-8C2B-98F057B71A78}" presName="parSpace" presStyleCnt="0"/>
      <dgm:spPr/>
    </dgm:pt>
    <dgm:pt modelId="{062C1731-93EC-5848-949E-66C6D82177F5}" type="pres">
      <dgm:prSet presAssocID="{03A2C834-D5DC-BE42-B085-64A877064892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CA8D4BE-E0D0-9343-A0A1-70BAA0D7F8A8}" type="pres">
      <dgm:prSet presAssocID="{BA8B5672-AE7F-4748-A721-1FB0BD3E8633}" presName="parSpace" presStyleCnt="0"/>
      <dgm:spPr/>
    </dgm:pt>
    <dgm:pt modelId="{D92E7F1C-266B-5145-842F-A59B7759585A}" type="pres">
      <dgm:prSet presAssocID="{4BF5A561-F213-E84E-8FE6-6BAE59818EED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62093958-5AD6-7E43-AD34-32BB02CEC1E0}" srcId="{894DFCC4-C267-434E-A523-FDA165DC0C1E}" destId="{03A2C834-D5DC-BE42-B085-64A877064892}" srcOrd="3" destOrd="0" parTransId="{6806ADEA-0F8C-B448-AA47-48F559644E3E}" sibTransId="{BA8B5672-AE7F-4748-A721-1FB0BD3E8633}"/>
    <dgm:cxn modelId="{4087446D-1D06-A144-8D02-B095DE55E16A}" type="presOf" srcId="{894DFCC4-C267-434E-A523-FDA165DC0C1E}" destId="{350845DE-9767-5246-9026-27291A968B85}" srcOrd="0" destOrd="0" presId="urn:microsoft.com/office/officeart/2005/8/layout/hChevron3"/>
    <dgm:cxn modelId="{64AFA66A-F58A-B245-AF68-00FA759EE5DB}" srcId="{894DFCC4-C267-434E-A523-FDA165DC0C1E}" destId="{25A535EC-4E9E-0D40-8B9C-1F141F7E0DFE}" srcOrd="2" destOrd="0" parTransId="{5FEC8AA8-A44A-8743-B2DE-EF2F60E44D40}" sibTransId="{3E40519D-AB32-0846-8C2B-98F057B71A78}"/>
    <dgm:cxn modelId="{C686A873-3F07-2A42-90BD-A3F06AC1A3D8}" srcId="{894DFCC4-C267-434E-A523-FDA165DC0C1E}" destId="{4BF5A561-F213-E84E-8FE6-6BAE59818EED}" srcOrd="4" destOrd="0" parTransId="{49CCDA68-47ED-F945-9596-CFF8321A3FED}" sibTransId="{191A4137-80A2-2143-AD52-26C2F5E38C21}"/>
    <dgm:cxn modelId="{2D86DB23-BDF0-AC43-ADC7-587877904A66}" type="presOf" srcId="{5D219969-B8D3-0847-8652-FEF5657B787F}" destId="{8C179A2A-7E09-3940-8FF7-699AD0DAD3B0}" srcOrd="0" destOrd="0" presId="urn:microsoft.com/office/officeart/2005/8/layout/hChevron3"/>
    <dgm:cxn modelId="{B1920894-1A06-4042-9AE0-F031EC339BA8}" type="presOf" srcId="{03A2C834-D5DC-BE42-B085-64A877064892}" destId="{062C1731-93EC-5848-949E-66C6D82177F5}" srcOrd="0" destOrd="0" presId="urn:microsoft.com/office/officeart/2005/8/layout/hChevron3"/>
    <dgm:cxn modelId="{8C90C81D-0685-C143-A4A0-B3D0C8254CDF}" srcId="{894DFCC4-C267-434E-A523-FDA165DC0C1E}" destId="{15961FAB-CB1A-0148-9099-DFFDA00F0752}" srcOrd="0" destOrd="0" parTransId="{8B9AC61F-4AEE-5149-B81D-C3F1AFCE5941}" sibTransId="{349029D3-FFFA-DA41-ABF2-6B2E2D60FD9B}"/>
    <dgm:cxn modelId="{0E97B5CB-F794-F542-8605-779E07BF0039}" srcId="{894DFCC4-C267-434E-A523-FDA165DC0C1E}" destId="{5D219969-B8D3-0847-8652-FEF5657B787F}" srcOrd="1" destOrd="0" parTransId="{7EE1EBB7-8DE3-9B47-B1C0-0BDF35724487}" sibTransId="{45C8214D-E345-F945-A300-CB14563D7319}"/>
    <dgm:cxn modelId="{74E73E4E-F8DD-E44A-BFB5-0E6546E18600}" type="presOf" srcId="{15961FAB-CB1A-0148-9099-DFFDA00F0752}" destId="{0777EB4E-C12D-0B49-999B-9ED2B564009F}" srcOrd="0" destOrd="0" presId="urn:microsoft.com/office/officeart/2005/8/layout/hChevron3"/>
    <dgm:cxn modelId="{02CFA012-7035-FA4D-A9CE-F9FD1F2D6D15}" type="presOf" srcId="{4BF5A561-F213-E84E-8FE6-6BAE59818EED}" destId="{D92E7F1C-266B-5145-842F-A59B7759585A}" srcOrd="0" destOrd="0" presId="urn:microsoft.com/office/officeart/2005/8/layout/hChevron3"/>
    <dgm:cxn modelId="{70BBD915-374B-8D4C-BFDC-820744B6E414}" type="presOf" srcId="{25A535EC-4E9E-0D40-8B9C-1F141F7E0DFE}" destId="{2ABAB679-8D0E-934B-BC2A-5939C47BE860}" srcOrd="0" destOrd="0" presId="urn:microsoft.com/office/officeart/2005/8/layout/hChevron3"/>
    <dgm:cxn modelId="{2D19641C-B6B5-7D47-8DA8-E97644CA63F7}" type="presParOf" srcId="{350845DE-9767-5246-9026-27291A968B85}" destId="{0777EB4E-C12D-0B49-999B-9ED2B564009F}" srcOrd="0" destOrd="0" presId="urn:microsoft.com/office/officeart/2005/8/layout/hChevron3"/>
    <dgm:cxn modelId="{FAB78E67-8811-1546-9B09-773DB2251468}" type="presParOf" srcId="{350845DE-9767-5246-9026-27291A968B85}" destId="{6C30C40F-FD05-3B46-B5FF-26A581CF1E1E}" srcOrd="1" destOrd="0" presId="urn:microsoft.com/office/officeart/2005/8/layout/hChevron3"/>
    <dgm:cxn modelId="{AC490EB9-17CC-9647-9E89-467285009187}" type="presParOf" srcId="{350845DE-9767-5246-9026-27291A968B85}" destId="{8C179A2A-7E09-3940-8FF7-699AD0DAD3B0}" srcOrd="2" destOrd="0" presId="urn:microsoft.com/office/officeart/2005/8/layout/hChevron3"/>
    <dgm:cxn modelId="{5CBBA0C6-DDE5-514B-9E08-3C3115A62179}" type="presParOf" srcId="{350845DE-9767-5246-9026-27291A968B85}" destId="{A2E436DF-9063-E74A-A081-DB58C466B54A}" srcOrd="3" destOrd="0" presId="urn:microsoft.com/office/officeart/2005/8/layout/hChevron3"/>
    <dgm:cxn modelId="{11BA678E-0F07-9549-9349-D3EF0E7E1D17}" type="presParOf" srcId="{350845DE-9767-5246-9026-27291A968B85}" destId="{2ABAB679-8D0E-934B-BC2A-5939C47BE860}" srcOrd="4" destOrd="0" presId="urn:microsoft.com/office/officeart/2005/8/layout/hChevron3"/>
    <dgm:cxn modelId="{A61B4878-B6F1-854C-8A91-14FE5F6B49AE}" type="presParOf" srcId="{350845DE-9767-5246-9026-27291A968B85}" destId="{43CFFFAF-7DDB-DC45-BD81-E8F1F674BD78}" srcOrd="5" destOrd="0" presId="urn:microsoft.com/office/officeart/2005/8/layout/hChevron3"/>
    <dgm:cxn modelId="{662BE9C4-48CA-7F45-9A51-F18D469D7D0D}" type="presParOf" srcId="{350845DE-9767-5246-9026-27291A968B85}" destId="{062C1731-93EC-5848-949E-66C6D82177F5}" srcOrd="6" destOrd="0" presId="urn:microsoft.com/office/officeart/2005/8/layout/hChevron3"/>
    <dgm:cxn modelId="{689F97EE-29E9-2B42-B6C5-62EBA6D34908}" type="presParOf" srcId="{350845DE-9767-5246-9026-27291A968B85}" destId="{FCA8D4BE-E0D0-9343-A0A1-70BAA0D7F8A8}" srcOrd="7" destOrd="0" presId="urn:microsoft.com/office/officeart/2005/8/layout/hChevron3"/>
    <dgm:cxn modelId="{BDC06041-42CE-8D40-8C79-CF6A5EB21BB2}" type="presParOf" srcId="{350845DE-9767-5246-9026-27291A968B85}" destId="{D92E7F1C-266B-5145-842F-A59B7759585A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77EB4E-C12D-0B49-999B-9ED2B564009F}">
      <dsp:nvSpPr>
        <dsp:cNvPr id="0" name=""/>
        <dsp:cNvSpPr/>
      </dsp:nvSpPr>
      <dsp:spPr>
        <a:xfrm>
          <a:off x="1451" y="1680286"/>
          <a:ext cx="2830890" cy="1132356"/>
        </a:xfrm>
        <a:prstGeom prst="homePlate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8036" tIns="144018" rIns="72009" bIns="144018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5400" kern="1200" dirty="0"/>
            <a:t>2022</a:t>
          </a:r>
        </a:p>
      </dsp:txBody>
      <dsp:txXfrm>
        <a:off x="1451" y="1680286"/>
        <a:ext cx="2547801" cy="1132356"/>
      </dsp:txXfrm>
    </dsp:sp>
    <dsp:sp modelId="{8C179A2A-7E09-3940-8FF7-699AD0DAD3B0}">
      <dsp:nvSpPr>
        <dsp:cNvPr id="0" name=""/>
        <dsp:cNvSpPr/>
      </dsp:nvSpPr>
      <dsp:spPr>
        <a:xfrm>
          <a:off x="2266164" y="1680286"/>
          <a:ext cx="2830890" cy="1132356"/>
        </a:xfrm>
        <a:prstGeom prst="chevron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6027" tIns="144018" rIns="72009" bIns="144018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5400" kern="1200" dirty="0"/>
            <a:t>2023</a:t>
          </a:r>
        </a:p>
      </dsp:txBody>
      <dsp:txXfrm>
        <a:off x="2832342" y="1680286"/>
        <a:ext cx="1698534" cy="1132356"/>
      </dsp:txXfrm>
    </dsp:sp>
    <dsp:sp modelId="{2ABAB679-8D0E-934B-BC2A-5939C47BE860}">
      <dsp:nvSpPr>
        <dsp:cNvPr id="0" name=""/>
        <dsp:cNvSpPr/>
      </dsp:nvSpPr>
      <dsp:spPr>
        <a:xfrm>
          <a:off x="4530877" y="1680286"/>
          <a:ext cx="2830890" cy="1132356"/>
        </a:xfrm>
        <a:prstGeom prst="chevron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6027" tIns="144018" rIns="72009" bIns="144018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5400" kern="1200" dirty="0"/>
            <a:t>2024</a:t>
          </a:r>
        </a:p>
      </dsp:txBody>
      <dsp:txXfrm>
        <a:off x="5097055" y="1680286"/>
        <a:ext cx="1698534" cy="1132356"/>
      </dsp:txXfrm>
    </dsp:sp>
    <dsp:sp modelId="{062C1731-93EC-5848-949E-66C6D82177F5}">
      <dsp:nvSpPr>
        <dsp:cNvPr id="0" name=""/>
        <dsp:cNvSpPr/>
      </dsp:nvSpPr>
      <dsp:spPr>
        <a:xfrm>
          <a:off x="6795589" y="1680286"/>
          <a:ext cx="2830890" cy="1132356"/>
        </a:xfrm>
        <a:prstGeom prst="chevron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6027" tIns="144018" rIns="72009" bIns="144018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5400" kern="1200" dirty="0"/>
            <a:t>2025</a:t>
          </a:r>
        </a:p>
      </dsp:txBody>
      <dsp:txXfrm>
        <a:off x="7361767" y="1680286"/>
        <a:ext cx="1698534" cy="1132356"/>
      </dsp:txXfrm>
    </dsp:sp>
    <dsp:sp modelId="{D92E7F1C-266B-5145-842F-A59B7759585A}">
      <dsp:nvSpPr>
        <dsp:cNvPr id="0" name=""/>
        <dsp:cNvSpPr/>
      </dsp:nvSpPr>
      <dsp:spPr>
        <a:xfrm>
          <a:off x="9060302" y="1680286"/>
          <a:ext cx="2830890" cy="1132356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6027" tIns="144018" rIns="72009" bIns="144018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5400" kern="1200" dirty="0"/>
            <a:t>2026</a:t>
          </a:r>
        </a:p>
      </dsp:txBody>
      <dsp:txXfrm>
        <a:off x="9626480" y="1680286"/>
        <a:ext cx="1698534" cy="11323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5659" cy="496332"/>
          </a:xfrm>
          <a:prstGeom prst="rect">
            <a:avLst/>
          </a:prstGeom>
        </p:spPr>
        <p:txBody>
          <a:bodyPr vert="horz" lIns="91404" tIns="45701" rIns="91404" bIns="45701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4" y="2"/>
            <a:ext cx="2945659" cy="496332"/>
          </a:xfrm>
          <a:prstGeom prst="rect">
            <a:avLst/>
          </a:prstGeom>
        </p:spPr>
        <p:txBody>
          <a:bodyPr vert="horz" lIns="91404" tIns="45701" rIns="91404" bIns="45701" rtlCol="0"/>
          <a:lstStyle>
            <a:lvl1pPr algn="r">
              <a:defRPr sz="1200"/>
            </a:lvl1pPr>
          </a:lstStyle>
          <a:p>
            <a:fld id="{C4E26385-AAE2-4EA0-8519-B17ABCE45043}" type="datetimeFigureOut">
              <a:rPr lang="fr-FR" smtClean="0"/>
              <a:t>10/04/2026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9428585"/>
            <a:ext cx="2945659" cy="496332"/>
          </a:xfrm>
          <a:prstGeom prst="rect">
            <a:avLst/>
          </a:prstGeom>
        </p:spPr>
        <p:txBody>
          <a:bodyPr vert="horz" lIns="91404" tIns="45701" rIns="91404" bIns="45701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1404" tIns="45701" rIns="91404" bIns="45701" rtlCol="0" anchor="b"/>
          <a:lstStyle>
            <a:lvl1pPr algn="r">
              <a:defRPr sz="1200"/>
            </a:lvl1pPr>
          </a:lstStyle>
          <a:p>
            <a:fld id="{093AAD3F-DE3F-4D87-83F0-5C101606570D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163325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4-06T09:22:41.43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705 228,'52'0,"5"0,-2 0,13 0,9 3,10 2,-38 1,1 1,6 4,0 1,4 3,-1 0,-4 1,-1 1,-1 0,-1-1,-3 1,-1-1,0 0,1 1,2 1,1 0,-2-1,-1 1,0-1,-2-1,33 14,-9-6,-6 0,-5-2,0 0,-4-3,-8-4,-5-1,8 3,-15-3,9 1,-15-4,4 1,2 0,2 1,1 1,1-1,-2 1,0-2,-1-1,-1 1,-3-1,-3-2,-4 2,-4-1,0-1,-3 0,-3-2,3 1,0 1,2 1,0-1,0 1,-1-1,-2 0,-1 1,-2-1,-2-1,2 3,-5-4,4 4,-4 0,-1-2,7 4,-7-6,6 2,-2 0,0 1,1-2,0 0,-57-6,24 1,-50-3,34 0,-2 0,-17 0,14 0,-11 0,19 0,1 0,1 0,-2 0,0 0,2 0,1 0,4 0,2 0,2 0,1 0,0 0,0 0,-2-2,1 0,-8 0,8 0,-7 0,9-1,-3-1,1 2,-1-1,0 1,0-1,-1 2,3 0,0 1,0 0,0 0,-2 0,-1 0,-1 0,1 0,-6 0,1 0,-5 0,-5 0,-2 0,-6-2,2 0,1 0,4 0,3 0,3 0,3-1,2 0,4 1,2 0,-3-1,9 2,-6-1,8 0,-2-1,-1 1,0 1,2 0,-7 1,5 0,-7 0,6 0,3 0,-2-1,-1 1,1 0,0 0,2 0,0 0,0 0,-1 0,-1 0,1 0,0 0,-1 0,1 0,-2 0,-2 0,0 0,-2 0,-1 0,-4 0,-12 0,10 0,-10 0,14 0,-2 0,0-1,2-1,4 0,1 1,1 0,3 1,-1-1,1-1,0 0,0 0,1 2,0 0,-6 0,3 0,-4-1,2-1,-1-1,0-1,-1 1,1-1,1 1,0-1,2 2,0 0,0 2,2-1,1 0,-5-1,8 0,-5 1,-1 1,4 0,-6 0,4 0,2 0,-3 0,-2 0,4 0,-4 0,6 0,-5 0,0 0,0 0,0 0,5 0,-6 0,5 0,-4 0,1 0,5 0,-10 3,5-3,4 3,-6-2,7 1,-4-1,-2 1,4-2,-3 0,2 0,-2 0,3 0,-2 0,1 0,1 0,-4 0,3 0,0 0,-2-3,5-5,0-5,5-2,4-6,2 8,0-9,1 11,0-6,0-1,0 4,0-6,0 5,2 0,-1-1,2 1,2-5,-1 5,0-5,0 7,0 0,0-2,3-2,-2 5,5-5,-3 8,4-7,2 1,-3 4,3 0,0 5,-1 0,7-1,-7 2,7 1,-4-1,-1 4,6-2,-8 3,5 0,0 0,-2 0,5 0,1 0,5 0,5 0,3 0,4 0,1 0,-1 0,9 0,-14 0,6 0,-14 0,2 0,-2 0,1 0,-1 0,2 0,4 0,2 0,4 0,0 0,1 0,1 0,-2 0,0 0,-6 0,-2 0,0 0,1 0,2 0,0 0,0 0,2 0,3 0,8 0,7 0,0 0,0 0,-2 0,0 0,4 0,13 0,-17 0,10 0,-17 0,3 0,0 0,0 0,0 0,6 0,1 0,8 0,5 0,2 0,-4 0,1 0,-4 0,-4 2,-2 1,-11 0,2 1,0-1,0 0,-2 1,-4 0,-1 0,-1 0,-2-1,-1-1,0 1,1 0,1-1,2 0,7-2,18 4,-11-2,13 3,-17-2,2 1,4 1,8 1,4 1,-4 1,6-1,-11-1,2-3,3 2,-8-2,3 1,-4 1,0-3,-7 0,-5-1,-4 1,-3 0,6 0,1-1,2-1,10 0,2 0,0 0,0 0,-6 0,8 0,2 0,0 0,-3 0,34 0,-28 0,-12 0,-1 0,14 0,10 0,2 0,0 0,1 0,0 0,-5 0,6 0,1 0,3 0,1 0,-6 0,2 0,-1 0,-4 0,-3 0,-1 0,0 0,8 0,2 0,1 0,4 0,0 0,0 0,0 0,0 0,1 0,-1 0,3 0,-1 0,-30 0,0 0,30 0,-34 0,-2 0,23 0,2 0,-4 0,-1-2,-10 0,-4 0,-6 0,-3 1,-6 1,-4 0,-3 0,-6 0,0 0,-1 0,-3 0,4 0,0 0,3 0,3 0,2 0,0 0,1 0,0 0,0 1,0 1,-4 1,-2-1,-2-2,-1 0,2 0,7 0,-9 0,6 0,-12 0,2 0,-4 0,-2 0,-5 0,3 0,-3 0,7 2,-5-1,3 1,12 1,-4-2,9 4,-8-3,0-1,4 1,3-2,-1 0,0 0,-3 0,-4 0,0 1,1 1,2 0,4 0,0-2,-2 0,1 0,-1 0,0 0,0 0,1 0,-1 0,-2 0,-1 0,-1 0,12 0,-10 0,10 0,-12 0,1 0,1 0,-3 0,-1 0,-3 0,-3 0,-2 0,-1 0,-3 0,3 0,-4 0,8 0,-8 0,4 0,1 0,-2 0,3 0,-6 0,4 0,-1 0,0 0,1 0,-4 0,4 0,3 0,-2 0,3 0,-4 0,1 0,-1 0,-1 0,-1 0,0 0,1 0,0 0,3 0,-7 0,7 0,-5-1,-15-26,3 12,-19-25,9 19,-4-16,0 6,-1-12,4 10,1-2,4 6,0 3,0 3,2 1,1-1,1-3,0-1,-2 0,0 0,0 2,0 0,2 4,-2 3,1 3,-2-1,-16 9,8-2,-16 9,8 0,-12 0,-19 0,3 0,-9 1,14 1,-5 2,-7 3,2-1,-3 3,-2 0,-5 1,-5 0,-2 2,10 0,-7 0,-13 2,13-5,-10 3,23-5,2-2,1-2,5-2,3-1,3 0,5 0,2 0,3 0,4 0,0 0,1 0,0 0,0 0,3 0,1 0,-1 0,0 0,-4 0,-1 0,-3 0,-3 0,-1 0,-2 0,-3 0,-4 0,-2 0,-3-2,-1-2,-1-1,-21-3,15 5,-21-3,25 4,-9-1,5 1,-1 2,-2-1,3 1,-4 0,3 0,-1 0,3 0,4 0,5 0,4 0,3 0,1 0,6 0,0 0,2 0,-2 0,-4 0,1 0,-2 0,-1 0,2 0,-1 0,2-2,1 0,-2 0,-1-2,2 2,-10 0,14-1,-13 1,11-2,-6 1,-3-2,-9-1,-1 1,-3-2,-1 0,6 0,-3 0,-7 0,-2 0,3 2,4-2,3 2,0 1,-5 0,2 0,-1 0,-1 1,-1 0,-10 1,1-2,-11-1,-2 0,2 0,-4 0,0 0,-1-3,-2 2,10 1,-16-2,31 6,-18-5,27 4,-4 0,4 0,2 1,1 1,3 0,0 0,1 0,-1 0,0 0,1-1,-3 1,0 0,1 0,5 0,6 0,0 0,2 0,-4 0,-1 0,-1 0,1 2,-1 1,0 3,0 1,-2 2,-1-1,-2 1,-1-1,2 1,0-1,-10 3,14-4,-8 1,14-2,-3-2,-2 2,-7-1,-5-2,-6 1,-6-2,-2 1,-7 1,-3-1,-3 0,0 1,2 1,-4 1,9 0,2 0,7-2,-5 3,-11 1,4-2,0 1,10-1,1-1,-2 0,-6-2,6-1,-5-2,5 0,9 0,0 0,-3 0,12 0,-11 0,21 0,-2 0,2 0,-2 0,1 0,1 0,-2 0,-1 0,0 0,-2 0,2 0,1 0,0 0,3 0,4 0,5 0,2 0,2 0,1 0,1 0,2 0,3 0,-4 0,1 0,1 0,-2 0,0 0,3 0,-6 3,10-3,-8 3,3-3,2 1,2-1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4-06T09:22:41.43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705 228,'52'0,"5"0,-2 0,13 0,9 3,10 2,-38 1,1 1,6 4,0 1,4 3,-1 0,-4 1,-1 1,-1 0,-1-1,-3 1,-1-1,0 0,1 1,2 1,1 0,-2-1,-1 1,0-1,-2-1,33 14,-9-6,-6 0,-5-2,0 0,-4-3,-8-4,-5-1,8 3,-15-3,9 1,-15-4,4 1,2 0,2 1,1 1,1-1,-2 1,0-2,-1-1,-1 1,-3-1,-3-2,-4 2,-4-1,0-1,-3 0,-3-2,3 1,0 1,2 1,0-1,0 1,-1-1,-2 0,-1 1,-2-1,-2-1,2 3,-5-4,4 4,-4 0,-1-2,7 4,-7-6,6 2,-2 0,0 1,1-2,0 0,-57-6,24 1,-50-3,34 0,-2 0,-17 0,14 0,-11 0,19 0,1 0,1 0,-2 0,0 0,2 0,1 0,4 0,2 0,2 0,1 0,0 0,0 0,-2-2,1 0,-8 0,8 0,-7 0,9-1,-3-1,1 2,-1-1,0 1,0-1,-1 2,3 0,0 1,0 0,0 0,-2 0,-1 0,-1 0,1 0,-6 0,1 0,-5 0,-5 0,-2 0,-6-2,2 0,1 0,4 0,3 0,3 0,3-1,2 0,4 1,2 0,-3-1,9 2,-6-1,8 0,-2-1,-1 1,0 1,2 0,-7 1,5 0,-7 0,6 0,3 0,-2-1,-1 1,1 0,0 0,2 0,0 0,0 0,-1 0,-1 0,1 0,0 0,-1 0,1 0,-2 0,-2 0,0 0,-2 0,-1 0,-4 0,-12 0,10 0,-10 0,14 0,-2 0,0-1,2-1,4 0,1 1,1 0,3 1,-1-1,1-1,0 0,0 0,1 2,0 0,-6 0,3 0,-4-1,2-1,-1-1,0-1,-1 1,1-1,1 1,0-1,2 2,0 0,0 2,2-1,1 0,-5-1,8 0,-5 1,-1 1,4 0,-6 0,4 0,2 0,-3 0,-2 0,4 0,-4 0,6 0,-5 0,0 0,0 0,0 0,5 0,-6 0,5 0,-4 0,1 0,5 0,-10 3,5-3,4 3,-6-2,7 1,-4-1,-2 1,4-2,-3 0,2 0,-2 0,3 0,-2 0,1 0,1 0,-4 0,3 0,0 0,-2-3,5-5,0-5,5-2,4-6,2 8,0-9,1 11,0-6,0-1,0 4,0-6,0 5,2 0,-1-1,2 1,2-5,-1 5,0-5,0 7,0 0,0-2,3-2,-2 5,5-5,-3 8,4-7,2 1,-3 4,3 0,0 5,-1 0,7-1,-7 2,7 1,-4-1,-1 4,6-2,-8 3,5 0,0 0,-2 0,5 0,1 0,5 0,5 0,3 0,4 0,1 0,-1 0,9 0,-14 0,6 0,-14 0,2 0,-2 0,1 0,-1 0,2 0,4 0,2 0,4 0,0 0,1 0,1 0,-2 0,0 0,-6 0,-2 0,0 0,1 0,2 0,0 0,0 0,2 0,3 0,8 0,7 0,0 0,0 0,-2 0,0 0,4 0,13 0,-17 0,10 0,-17 0,3 0,0 0,0 0,0 0,6 0,1 0,8 0,5 0,2 0,-4 0,1 0,-4 0,-4 2,-2 1,-11 0,2 1,0-1,0 0,-2 1,-4 0,-1 0,-1 0,-2-1,-1-1,0 1,1 0,1-1,2 0,7-2,18 4,-11-2,13 3,-17-2,2 1,4 1,8 1,4 1,-4 1,6-1,-11-1,2-3,3 2,-8-2,3 1,-4 1,0-3,-7 0,-5-1,-4 1,-3 0,6 0,1-1,2-1,10 0,2 0,0 0,0 0,-6 0,8 0,2 0,0 0,-3 0,34 0,-28 0,-12 0,-1 0,14 0,10 0,2 0,0 0,1 0,0 0,-5 0,6 0,1 0,3 0,1 0,-6 0,2 0,-1 0,-4 0,-3 0,-1 0,0 0,8 0,2 0,1 0,4 0,0 0,0 0,0 0,0 0,1 0,-1 0,3 0,-1 0,-30 0,0 0,30 0,-34 0,-2 0,23 0,2 0,-4 0,-1-2,-10 0,-4 0,-6 0,-3 1,-6 1,-4 0,-3 0,-6 0,0 0,-1 0,-3 0,4 0,0 0,3 0,3 0,2 0,0 0,1 0,0 0,0 1,0 1,-4 1,-2-1,-2-2,-1 0,2 0,7 0,-9 0,6 0,-12 0,2 0,-4 0,-2 0,-5 0,3 0,-3 0,7 2,-5-1,3 1,12 1,-4-2,9 4,-8-3,0-1,4 1,3-2,-1 0,0 0,-3 0,-4 0,0 1,1 1,2 0,4 0,0-2,-2 0,1 0,-1 0,0 0,0 0,1 0,-1 0,-2 0,-1 0,-1 0,12 0,-10 0,10 0,-12 0,1 0,1 0,-3 0,-1 0,-3 0,-3 0,-2 0,-1 0,-3 0,3 0,-4 0,8 0,-8 0,4 0,1 0,-2 0,3 0,-6 0,4 0,-1 0,0 0,1 0,-4 0,4 0,3 0,-2 0,3 0,-4 0,1 0,-1 0,-1 0,-1 0,0 0,1 0,0 0,3 0,-7 0,7 0,-5-1,-15-26,3 12,-19-25,9 19,-4-16,0 6,-1-12,4 10,1-2,4 6,0 3,0 3,2 1,1-1,1-3,0-1,-2 0,0 0,0 2,0 0,2 4,-2 3,1 3,-2-1,-16 9,8-2,-16 9,8 0,-12 0,-19 0,3 0,-9 1,14 1,-5 2,-7 3,2-1,-3 3,-2 0,-5 1,-5 0,-2 2,10 0,-7 0,-13 2,13-5,-10 3,23-5,2-2,1-2,5-2,3-1,3 0,5 0,2 0,3 0,4 0,0 0,1 0,0 0,0 0,3 0,1 0,-1 0,0 0,-4 0,-1 0,-3 0,-3 0,-1 0,-2 0,-3 0,-4 0,-2 0,-3-2,-1-2,-1-1,-21-3,15 5,-21-3,25 4,-9-1,5 1,-1 2,-2-1,3 1,-4 0,3 0,-1 0,3 0,4 0,5 0,4 0,3 0,1 0,6 0,0 0,2 0,-2 0,-4 0,1 0,-2 0,-1 0,2 0,-1 0,2-2,1 0,-2 0,-1-2,2 2,-10 0,14-1,-13 1,11-2,-6 1,-3-2,-9-1,-1 1,-3-2,-1 0,6 0,-3 0,-7 0,-2 0,3 2,4-2,3 2,0 1,-5 0,2 0,-1 0,-1 1,-1 0,-10 1,1-2,-11-1,-2 0,2 0,-4 0,0 0,-1-3,-2 2,10 1,-16-2,31 6,-18-5,27 4,-4 0,4 0,2 1,1 1,3 0,0 0,1 0,-1 0,0 0,1-1,-3 1,0 0,1 0,5 0,6 0,0 0,2 0,-4 0,-1 0,-1 0,1 2,-1 1,0 3,0 1,-2 2,-1-1,-2 1,-1-1,2 1,0-1,-10 3,14-4,-8 1,14-2,-3-2,-2 2,-7-1,-5-2,-6 1,-6-2,-2 1,-7 1,-3-1,-3 0,0 1,2 1,-4 1,9 0,2 0,7-2,-5 3,-11 1,4-2,0 1,10-1,1-1,-2 0,-6-2,6-1,-5-2,5 0,9 0,0 0,-3 0,12 0,-11 0,21 0,-2 0,2 0,-2 0,1 0,1 0,-2 0,-1 0,0 0,-2 0,2 0,1 0,0 0,3 0,4 0,5 0,2 0,2 0,1 0,1 0,2 0,3 0,-4 0,1 0,1 0,-2 0,0 0,3 0,-6 3,10-3,-8 3,3-3,2 1,2-1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5659" cy="496332"/>
          </a:xfrm>
          <a:prstGeom prst="rect">
            <a:avLst/>
          </a:prstGeom>
        </p:spPr>
        <p:txBody>
          <a:bodyPr vert="horz" lIns="91404" tIns="45701" rIns="91404" bIns="45701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4" y="2"/>
            <a:ext cx="2945659" cy="496332"/>
          </a:xfrm>
          <a:prstGeom prst="rect">
            <a:avLst/>
          </a:prstGeom>
        </p:spPr>
        <p:txBody>
          <a:bodyPr vert="horz" lIns="91404" tIns="45701" rIns="91404" bIns="45701" rtlCol="0"/>
          <a:lstStyle>
            <a:lvl1pPr algn="r">
              <a:defRPr sz="1200"/>
            </a:lvl1pPr>
          </a:lstStyle>
          <a:p>
            <a:fld id="{670055D1-E4F5-44C0-8317-C99DD4CC981F}" type="datetimeFigureOut">
              <a:rPr lang="fr-FR" smtClean="0"/>
              <a:t>10/04/2026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04" tIns="45701" rIns="91404" bIns="45701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04" tIns="45701" rIns="91404" bIns="45701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6332"/>
          </a:xfrm>
          <a:prstGeom prst="rect">
            <a:avLst/>
          </a:prstGeom>
        </p:spPr>
        <p:txBody>
          <a:bodyPr vert="horz" lIns="91404" tIns="45701" rIns="91404" bIns="45701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1404" tIns="45701" rIns="91404" bIns="45701" rtlCol="0" anchor="b"/>
          <a:lstStyle>
            <a:lvl1pPr algn="r">
              <a:defRPr sz="1200"/>
            </a:lvl1pPr>
          </a:lstStyle>
          <a:p>
            <a:fld id="{97394C5E-51A4-4F59-88B1-7FA89D33290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38818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2F1CF-ADA1-4CB6-A702-A72B83E7EB4D}" type="datetimeFigureOut">
              <a:rPr lang="fr-FR" smtClean="0"/>
              <a:t>10/04/2026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901A1-9CEB-465A-8923-2415F61E80C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94102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2F1CF-ADA1-4CB6-A702-A72B83E7EB4D}" type="datetimeFigureOut">
              <a:rPr lang="fr-FR" smtClean="0"/>
              <a:t>10/04/2026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901A1-9CEB-465A-8923-2415F61E80C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3560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2F1CF-ADA1-4CB6-A702-A72B83E7EB4D}" type="datetimeFigureOut">
              <a:rPr lang="fr-FR" smtClean="0"/>
              <a:t>10/04/2026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901A1-9CEB-465A-8923-2415F61E80C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50993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2F1CF-ADA1-4CB6-A702-A72B83E7EB4D}" type="datetimeFigureOut">
              <a:rPr lang="fr-FR" smtClean="0"/>
              <a:t>10/04/2026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901A1-9CEB-465A-8923-2415F61E80C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70669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2F1CF-ADA1-4CB6-A702-A72B83E7EB4D}" type="datetimeFigureOut">
              <a:rPr lang="fr-FR" smtClean="0"/>
              <a:t>10/04/2026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901A1-9CEB-465A-8923-2415F61E80C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2099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2F1CF-ADA1-4CB6-A702-A72B83E7EB4D}" type="datetimeFigureOut">
              <a:rPr lang="fr-FR" smtClean="0"/>
              <a:t>10/04/2026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901A1-9CEB-465A-8923-2415F61E80C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7747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2F1CF-ADA1-4CB6-A702-A72B83E7EB4D}" type="datetimeFigureOut">
              <a:rPr lang="fr-FR" smtClean="0"/>
              <a:t>10/04/2026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901A1-9CEB-465A-8923-2415F61E80C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94382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2F1CF-ADA1-4CB6-A702-A72B83E7EB4D}" type="datetimeFigureOut">
              <a:rPr lang="fr-FR" smtClean="0"/>
              <a:t>10/04/2026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901A1-9CEB-465A-8923-2415F61E80C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06519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2F1CF-ADA1-4CB6-A702-A72B83E7EB4D}" type="datetimeFigureOut">
              <a:rPr lang="fr-FR" smtClean="0"/>
              <a:t>10/04/2026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901A1-9CEB-465A-8923-2415F61E80C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44019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2F1CF-ADA1-4CB6-A702-A72B83E7EB4D}" type="datetimeFigureOut">
              <a:rPr lang="fr-FR" smtClean="0"/>
              <a:t>10/04/2026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901A1-9CEB-465A-8923-2415F61E80C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4261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2F1CF-ADA1-4CB6-A702-A72B83E7EB4D}" type="datetimeFigureOut">
              <a:rPr lang="fr-FR" smtClean="0"/>
              <a:t>10/04/2026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901A1-9CEB-465A-8923-2415F61E80C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12180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02F1CF-ADA1-4CB6-A702-A72B83E7EB4D}" type="datetimeFigureOut">
              <a:rPr lang="fr-FR" smtClean="0"/>
              <a:t>10/04/2026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D901A1-9CEB-465A-8923-2415F61E80C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62975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customXml" Target="../ink/ink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7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2716" y="1993186"/>
            <a:ext cx="4489284" cy="4864813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585889" y="3431799"/>
            <a:ext cx="1204008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rgbClr val="52AAC8"/>
                </a:solidFill>
                <a:latin typeface="Century Gothic" panose="020B0502020202020204" pitchFamily="34" charset="0"/>
              </a:rPr>
              <a:t>Point sur l’école nouvelle-génération</a:t>
            </a:r>
          </a:p>
          <a:p>
            <a:r>
              <a:rPr lang="fr-FR" sz="4800" b="1" dirty="0">
                <a:solidFill>
                  <a:srgbClr val="52AAC8"/>
                </a:solidFill>
                <a:latin typeface="Century Gothic" panose="020B0502020202020204" pitchFamily="34" charset="0"/>
              </a:rPr>
              <a:t>Au 10/04/2026</a:t>
            </a:r>
          </a:p>
          <a:p>
            <a:endParaRPr lang="fr-FR" sz="4800" dirty="0">
              <a:latin typeface="Century Gothic" panose="020B0502020202020204" pitchFamily="34" charset="0"/>
            </a:endParaRPr>
          </a:p>
        </p:txBody>
      </p:sp>
      <p:grpSp>
        <p:nvGrpSpPr>
          <p:cNvPr id="6" name="Group 17"/>
          <p:cNvGrpSpPr>
            <a:grpSpLocks/>
          </p:cNvGrpSpPr>
          <p:nvPr/>
        </p:nvGrpSpPr>
        <p:grpSpPr>
          <a:xfrm>
            <a:off x="146956" y="137799"/>
            <a:ext cx="1251" cy="6588000"/>
            <a:chOff x="12700" y="0"/>
            <a:chExt cx="1282" cy="7897520"/>
          </a:xfrm>
        </p:grpSpPr>
        <p:sp>
          <p:nvSpPr>
            <p:cNvPr id="9" name="Graphic 18"/>
            <p:cNvSpPr/>
            <p:nvPr/>
          </p:nvSpPr>
          <p:spPr>
            <a:xfrm>
              <a:off x="12712" y="6317640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F9B63C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10" name="Graphic 19"/>
            <p:cNvSpPr/>
            <p:nvPr/>
          </p:nvSpPr>
          <p:spPr>
            <a:xfrm>
              <a:off x="12700" y="4738230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00B09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11" name="Graphic 20"/>
            <p:cNvSpPr/>
            <p:nvPr/>
          </p:nvSpPr>
          <p:spPr>
            <a:xfrm>
              <a:off x="12700" y="3158820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1EABCA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12" name="Graphic 21"/>
            <p:cNvSpPr/>
            <p:nvPr/>
          </p:nvSpPr>
          <p:spPr>
            <a:xfrm>
              <a:off x="12712" y="1579397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A02A8D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13" name="Graphic 22"/>
            <p:cNvSpPr/>
            <p:nvPr/>
          </p:nvSpPr>
          <p:spPr>
            <a:xfrm>
              <a:off x="12700" y="0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F16B6B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</p:grp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10" y="321082"/>
            <a:ext cx="1737503" cy="2072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930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862F93-9D88-AA32-1CD3-61689AAC2D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5105A98F-984F-ADC3-EA66-94CA90F35C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317" y="3967885"/>
            <a:ext cx="2657683" cy="2880000"/>
          </a:xfrm>
          <a:prstGeom prst="rect">
            <a:avLst/>
          </a:prstGeom>
        </p:spPr>
      </p:pic>
      <p:grpSp>
        <p:nvGrpSpPr>
          <p:cNvPr id="6" name="Group 17">
            <a:extLst>
              <a:ext uri="{FF2B5EF4-FFF2-40B4-BE49-F238E27FC236}">
                <a16:creationId xmlns:a16="http://schemas.microsoft.com/office/drawing/2014/main" id="{FC2AE2C3-D4A0-24B8-8B59-2A071223073C}"/>
              </a:ext>
            </a:extLst>
          </p:cNvPr>
          <p:cNvGrpSpPr>
            <a:grpSpLocks/>
          </p:cNvGrpSpPr>
          <p:nvPr/>
        </p:nvGrpSpPr>
        <p:grpSpPr>
          <a:xfrm>
            <a:off x="146956" y="137799"/>
            <a:ext cx="1251" cy="6588000"/>
            <a:chOff x="12700" y="0"/>
            <a:chExt cx="1282" cy="7897520"/>
          </a:xfrm>
        </p:grpSpPr>
        <p:sp>
          <p:nvSpPr>
            <p:cNvPr id="9" name="Graphic 18">
              <a:extLst>
                <a:ext uri="{FF2B5EF4-FFF2-40B4-BE49-F238E27FC236}">
                  <a16:creationId xmlns:a16="http://schemas.microsoft.com/office/drawing/2014/main" id="{DEA19853-0B52-05D6-37CF-F5D649120346}"/>
                </a:ext>
              </a:extLst>
            </p:cNvPr>
            <p:cNvSpPr/>
            <p:nvPr/>
          </p:nvSpPr>
          <p:spPr>
            <a:xfrm>
              <a:off x="12712" y="6317640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F9B63C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10" name="Graphic 19">
              <a:extLst>
                <a:ext uri="{FF2B5EF4-FFF2-40B4-BE49-F238E27FC236}">
                  <a16:creationId xmlns:a16="http://schemas.microsoft.com/office/drawing/2014/main" id="{AB09B3A3-DCF7-4262-7ACD-DE29751B1AEC}"/>
                </a:ext>
              </a:extLst>
            </p:cNvPr>
            <p:cNvSpPr/>
            <p:nvPr/>
          </p:nvSpPr>
          <p:spPr>
            <a:xfrm>
              <a:off x="12700" y="4738230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00B09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11" name="Graphic 20">
              <a:extLst>
                <a:ext uri="{FF2B5EF4-FFF2-40B4-BE49-F238E27FC236}">
                  <a16:creationId xmlns:a16="http://schemas.microsoft.com/office/drawing/2014/main" id="{761B87E6-BB55-2E9B-CA60-287D9CF08C58}"/>
                </a:ext>
              </a:extLst>
            </p:cNvPr>
            <p:cNvSpPr/>
            <p:nvPr/>
          </p:nvSpPr>
          <p:spPr>
            <a:xfrm>
              <a:off x="12700" y="3158820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1EABCA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12" name="Graphic 21">
              <a:extLst>
                <a:ext uri="{FF2B5EF4-FFF2-40B4-BE49-F238E27FC236}">
                  <a16:creationId xmlns:a16="http://schemas.microsoft.com/office/drawing/2014/main" id="{30D739A4-8C9A-9CB6-C4F7-DEBC49C781C2}"/>
                </a:ext>
              </a:extLst>
            </p:cNvPr>
            <p:cNvSpPr/>
            <p:nvPr/>
          </p:nvSpPr>
          <p:spPr>
            <a:xfrm>
              <a:off x="12712" y="1579397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A02A8D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13" name="Graphic 22">
              <a:extLst>
                <a:ext uri="{FF2B5EF4-FFF2-40B4-BE49-F238E27FC236}">
                  <a16:creationId xmlns:a16="http://schemas.microsoft.com/office/drawing/2014/main" id="{B1D0E2D1-B835-B6F6-282C-19C81D76F94F}"/>
                </a:ext>
              </a:extLst>
            </p:cNvPr>
            <p:cNvSpPr/>
            <p:nvPr/>
          </p:nvSpPr>
          <p:spPr>
            <a:xfrm>
              <a:off x="12700" y="0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F16B6B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</p:grpSp>
      <p:sp>
        <p:nvSpPr>
          <p:cNvPr id="16" name="ZoneTexte 15">
            <a:extLst>
              <a:ext uri="{FF2B5EF4-FFF2-40B4-BE49-F238E27FC236}">
                <a16:creationId xmlns:a16="http://schemas.microsoft.com/office/drawing/2014/main" id="{11369885-E12D-DD4B-3421-6873F3B5B89E}"/>
              </a:ext>
            </a:extLst>
          </p:cNvPr>
          <p:cNvSpPr txBox="1"/>
          <p:nvPr/>
        </p:nvSpPr>
        <p:spPr>
          <a:xfrm>
            <a:off x="326341" y="273536"/>
            <a:ext cx="117187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52AAC8"/>
                </a:solidFill>
                <a:latin typeface="Century Gothic" panose="020B0502020202020204" pitchFamily="34" charset="0"/>
              </a:rPr>
              <a:t>Conclusions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7332232-2C01-CCB7-26E7-90AC48E2B04D}"/>
              </a:ext>
            </a:extLst>
          </p:cNvPr>
          <p:cNvSpPr txBox="1"/>
          <p:nvPr/>
        </p:nvSpPr>
        <p:spPr>
          <a:xfrm>
            <a:off x="1318161" y="13300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56B0EC3-B41A-1AA6-7A5C-1B2B4C6B9F69}"/>
              </a:ext>
            </a:extLst>
          </p:cNvPr>
          <p:cNvSpPr txBox="1"/>
          <p:nvPr/>
        </p:nvSpPr>
        <p:spPr>
          <a:xfrm>
            <a:off x="1115878" y="1286359"/>
            <a:ext cx="997843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Un emprunt jusqu’en 2060  !</a:t>
            </a:r>
          </a:p>
          <a:p>
            <a:endParaRPr lang="fr-FR" sz="3600" dirty="0"/>
          </a:p>
          <a:p>
            <a:endParaRPr lang="fr-FR" dirty="0"/>
          </a:p>
          <a:p>
            <a:r>
              <a:rPr lang="fr-FR" dirty="0"/>
              <a:t>Citation de Monsieur KIBAMBA lors du conseil municipal du 28/05/2024</a:t>
            </a:r>
          </a:p>
          <a:p>
            <a:endParaRPr lang="fr-FR" dirty="0"/>
          </a:p>
          <a:p>
            <a:endParaRPr lang="fr-FR" dirty="0"/>
          </a:p>
          <a:p>
            <a:r>
              <a:rPr lang="fr-FR" b="1" i="1" dirty="0"/>
              <a:t>Un adage populaire dit que le mensonge prend l’ascenseur et quand la vérité prend l’escalier, et finit</a:t>
            </a:r>
          </a:p>
          <a:p>
            <a:r>
              <a:rPr lang="fr-FR" b="1" i="1" dirty="0"/>
              <a:t>toujours par arriver. Et nous y sommes ce soir !</a:t>
            </a: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82786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317" y="3967885"/>
            <a:ext cx="2657683" cy="2880000"/>
          </a:xfrm>
          <a:prstGeom prst="rect">
            <a:avLst/>
          </a:prstGeom>
        </p:spPr>
      </p:pic>
      <p:grpSp>
        <p:nvGrpSpPr>
          <p:cNvPr id="6" name="Group 17"/>
          <p:cNvGrpSpPr>
            <a:grpSpLocks/>
          </p:cNvGrpSpPr>
          <p:nvPr/>
        </p:nvGrpSpPr>
        <p:grpSpPr>
          <a:xfrm>
            <a:off x="146956" y="137799"/>
            <a:ext cx="1251" cy="6588000"/>
            <a:chOff x="12700" y="0"/>
            <a:chExt cx="1282" cy="7897520"/>
          </a:xfrm>
        </p:grpSpPr>
        <p:sp>
          <p:nvSpPr>
            <p:cNvPr id="9" name="Graphic 18"/>
            <p:cNvSpPr/>
            <p:nvPr/>
          </p:nvSpPr>
          <p:spPr>
            <a:xfrm>
              <a:off x="12712" y="6317640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F9B63C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10" name="Graphic 19"/>
            <p:cNvSpPr/>
            <p:nvPr/>
          </p:nvSpPr>
          <p:spPr>
            <a:xfrm>
              <a:off x="12700" y="4738230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00B09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11" name="Graphic 20"/>
            <p:cNvSpPr/>
            <p:nvPr/>
          </p:nvSpPr>
          <p:spPr>
            <a:xfrm>
              <a:off x="12700" y="3158820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1EABCA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12" name="Graphic 21"/>
            <p:cNvSpPr/>
            <p:nvPr/>
          </p:nvSpPr>
          <p:spPr>
            <a:xfrm>
              <a:off x="12712" y="1579397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A02A8D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13" name="Graphic 22"/>
            <p:cNvSpPr/>
            <p:nvPr/>
          </p:nvSpPr>
          <p:spPr>
            <a:xfrm>
              <a:off x="12700" y="0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F16B6B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</p:grpSp>
      <p:sp>
        <p:nvSpPr>
          <p:cNvPr id="14" name="ZoneTexte 13"/>
          <p:cNvSpPr txBox="1"/>
          <p:nvPr/>
        </p:nvSpPr>
        <p:spPr>
          <a:xfrm>
            <a:off x="495301" y="2003026"/>
            <a:ext cx="91574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fr-FR" sz="2800" b="1" dirty="0">
              <a:solidFill>
                <a:schemeClr val="tx1">
                  <a:lumMod val="50000"/>
                  <a:lumOff val="50000"/>
                </a:schemeClr>
              </a:solidFill>
              <a:latin typeface="Century Gothic" panose="020B0502020202020204" pitchFamily="34" charset="0"/>
            </a:endParaRPr>
          </a:p>
          <a:p>
            <a:pPr algn="just"/>
            <a:endParaRPr lang="fr-FR" b="1" dirty="0"/>
          </a:p>
          <a:p>
            <a:pPr marL="342900" indent="-342900" algn="just">
              <a:buFont typeface="+mj-lt"/>
              <a:buAutoNum type="arabicPeriod"/>
            </a:pPr>
            <a:endParaRPr lang="fr-FR" b="1" dirty="0"/>
          </a:p>
        </p:txBody>
      </p:sp>
      <p:sp>
        <p:nvSpPr>
          <p:cNvPr id="15" name="ZoneTexte 14"/>
          <p:cNvSpPr txBox="1"/>
          <p:nvPr/>
        </p:nvSpPr>
        <p:spPr>
          <a:xfrm>
            <a:off x="342902" y="192055"/>
            <a:ext cx="115443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dirty="0">
                <a:solidFill>
                  <a:srgbClr val="52AAC8"/>
                </a:solidFill>
                <a:latin typeface="Century Gothic" panose="020B0502020202020204" pitchFamily="34" charset="0"/>
              </a:rPr>
              <a:t>Rappel de la chronologie</a:t>
            </a:r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79660420-E894-464A-421C-E98063EE6E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320595"/>
              </p:ext>
            </p:extLst>
          </p:nvPr>
        </p:nvGraphicFramePr>
        <p:xfrm>
          <a:off x="146956" y="1367544"/>
          <a:ext cx="11892645" cy="44929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 descr="Le futur groupe scolaire Marcelle-et-Léon-Borredon sera inauguré en 2028.">
            <a:extLst>
              <a:ext uri="{FF2B5EF4-FFF2-40B4-BE49-F238E27FC236}">
                <a16:creationId xmlns:a16="http://schemas.microsoft.com/office/drawing/2014/main" id="{66A72EF1-CB5C-6546-D200-E01E4471A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8739" y="186384"/>
            <a:ext cx="3090868" cy="1545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Bulle rectangulaire 4">
            <a:extLst>
              <a:ext uri="{FF2B5EF4-FFF2-40B4-BE49-F238E27FC236}">
                <a16:creationId xmlns:a16="http://schemas.microsoft.com/office/drawing/2014/main" id="{406408F3-432F-D781-F2DB-50B72817C689}"/>
              </a:ext>
            </a:extLst>
          </p:cNvPr>
          <p:cNvSpPr/>
          <p:nvPr/>
        </p:nvSpPr>
        <p:spPr>
          <a:xfrm>
            <a:off x="342902" y="1630880"/>
            <a:ext cx="2191413" cy="659994"/>
          </a:xfrm>
          <a:prstGeom prst="wedgeRectCallout">
            <a:avLst>
              <a:gd name="adj1" fmla="val -10963"/>
              <a:gd name="adj2" fmla="val 165873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51999" rtlCol="0" anchor="ctr"/>
          <a:lstStyle/>
          <a:p>
            <a:r>
              <a:rPr lang="fr-FR" dirty="0"/>
              <a:t>13/09/2022</a:t>
            </a:r>
          </a:p>
          <a:p>
            <a:r>
              <a:rPr lang="fr-FR" dirty="0"/>
              <a:t>Lancement </a:t>
            </a:r>
            <a:r>
              <a:rPr lang="fr-FR" dirty="0" err="1"/>
              <a:t>duprojet</a:t>
            </a:r>
            <a:endParaRPr lang="fr-FR" dirty="0"/>
          </a:p>
          <a:p>
            <a:pPr algn="ctr"/>
            <a:endParaRPr lang="fr-FR" dirty="0"/>
          </a:p>
        </p:txBody>
      </p:sp>
      <p:sp>
        <p:nvSpPr>
          <p:cNvPr id="18" name="Bulle rectangulaire 17">
            <a:extLst>
              <a:ext uri="{FF2B5EF4-FFF2-40B4-BE49-F238E27FC236}">
                <a16:creationId xmlns:a16="http://schemas.microsoft.com/office/drawing/2014/main" id="{A518F784-F0E6-FEF6-8986-1733A1DE3312}"/>
              </a:ext>
            </a:extLst>
          </p:cNvPr>
          <p:cNvSpPr/>
          <p:nvPr/>
        </p:nvSpPr>
        <p:spPr>
          <a:xfrm>
            <a:off x="146956" y="4749321"/>
            <a:ext cx="3078675" cy="1501890"/>
          </a:xfrm>
          <a:prstGeom prst="wedgeRectCallout">
            <a:avLst>
              <a:gd name="adj1" fmla="val 60027"/>
              <a:gd name="adj2" fmla="val -88606"/>
            </a:avLst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/>
              <a:t>Etudes et conception</a:t>
            </a:r>
          </a:p>
          <a:p>
            <a:r>
              <a:rPr lang="fr-FR" sz="1600" dirty="0"/>
              <a:t>Lancement des études de faisabilité</a:t>
            </a:r>
          </a:p>
          <a:p>
            <a:r>
              <a:rPr lang="fr-FR" sz="1600" dirty="0"/>
              <a:t>Concours d’architectes, maîtrise d’œuvre</a:t>
            </a:r>
          </a:p>
          <a:p>
            <a:r>
              <a:rPr lang="fr-FR" sz="1600" dirty="0"/>
              <a:t>Validation de l’</a:t>
            </a:r>
            <a:r>
              <a:rPr lang="fr-FR" sz="1600" b="1" dirty="0"/>
              <a:t>avant-projet</a:t>
            </a:r>
            <a:endParaRPr lang="fr-FR" sz="1600" dirty="0"/>
          </a:p>
        </p:txBody>
      </p:sp>
      <p:sp>
        <p:nvSpPr>
          <p:cNvPr id="19" name="Bulle rectangulaire 18">
            <a:extLst>
              <a:ext uri="{FF2B5EF4-FFF2-40B4-BE49-F238E27FC236}">
                <a16:creationId xmlns:a16="http://schemas.microsoft.com/office/drawing/2014/main" id="{5D1CC363-0407-412A-764D-9EAF884DF999}"/>
              </a:ext>
            </a:extLst>
          </p:cNvPr>
          <p:cNvSpPr/>
          <p:nvPr/>
        </p:nvSpPr>
        <p:spPr>
          <a:xfrm>
            <a:off x="2728041" y="1367544"/>
            <a:ext cx="2408278" cy="1029292"/>
          </a:xfrm>
          <a:prstGeom prst="wedgeRectCallout">
            <a:avLst>
              <a:gd name="adj1" fmla="val 60819"/>
              <a:gd name="adj2" fmla="val 112303"/>
            </a:avLst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Cadre réglementaire</a:t>
            </a:r>
          </a:p>
          <a:p>
            <a:pPr algn="ctr"/>
            <a:r>
              <a:rPr lang="fr-FR" dirty="0"/>
              <a:t>Modification du </a:t>
            </a:r>
            <a:r>
              <a:rPr lang="fr-FR" b="1" dirty="0"/>
              <a:t>PLU</a:t>
            </a:r>
          </a:p>
          <a:p>
            <a:pPr algn="ctr"/>
            <a:r>
              <a:rPr lang="fr-FR" dirty="0"/>
              <a:t>Enquête publique</a:t>
            </a:r>
          </a:p>
          <a:p>
            <a:pPr algn="ctr"/>
            <a:r>
              <a:rPr lang="fr-FR" dirty="0"/>
              <a:t>Signature des lots</a:t>
            </a:r>
          </a:p>
        </p:txBody>
      </p:sp>
      <p:sp>
        <p:nvSpPr>
          <p:cNvPr id="20" name="Bulle rectangulaire 19">
            <a:extLst>
              <a:ext uri="{FF2B5EF4-FFF2-40B4-BE49-F238E27FC236}">
                <a16:creationId xmlns:a16="http://schemas.microsoft.com/office/drawing/2014/main" id="{F76D64D2-DBBF-DA63-31AF-69D628586003}"/>
              </a:ext>
            </a:extLst>
          </p:cNvPr>
          <p:cNvSpPr/>
          <p:nvPr/>
        </p:nvSpPr>
        <p:spPr>
          <a:xfrm>
            <a:off x="4825843" y="4890677"/>
            <a:ext cx="4005441" cy="1360534"/>
          </a:xfrm>
          <a:prstGeom prst="wedgeRectCallout">
            <a:avLst>
              <a:gd name="adj1" fmla="val 40422"/>
              <a:gd name="adj2" fmla="val -102467"/>
            </a:avLst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Inscription dans les programmes d’investissement </a:t>
            </a:r>
          </a:p>
          <a:p>
            <a:r>
              <a:rPr lang="fr-FR" dirty="0"/>
              <a:t>Fouilles</a:t>
            </a:r>
          </a:p>
          <a:p>
            <a:r>
              <a:rPr lang="fr-FR" dirty="0"/>
              <a:t>Début des travaux</a:t>
            </a:r>
          </a:p>
          <a:p>
            <a:r>
              <a:rPr lang="fr-FR" dirty="0"/>
              <a:t>Prêt de 7,6 M€</a:t>
            </a:r>
          </a:p>
        </p:txBody>
      </p:sp>
      <p:sp>
        <p:nvSpPr>
          <p:cNvPr id="21" name="Bulle rectangulaire 20">
            <a:extLst>
              <a:ext uri="{FF2B5EF4-FFF2-40B4-BE49-F238E27FC236}">
                <a16:creationId xmlns:a16="http://schemas.microsoft.com/office/drawing/2014/main" id="{4461E8FE-3D0C-4704-3708-B7AA0B599259}"/>
              </a:ext>
            </a:extLst>
          </p:cNvPr>
          <p:cNvSpPr/>
          <p:nvPr/>
        </p:nvSpPr>
        <p:spPr>
          <a:xfrm>
            <a:off x="6528265" y="1601244"/>
            <a:ext cx="3477491" cy="775854"/>
          </a:xfrm>
          <a:prstGeom prst="wedgeRectCallout">
            <a:avLst>
              <a:gd name="adj1" fmla="val 55809"/>
              <a:gd name="adj2" fmla="val 137500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Changement du conseil municipal</a:t>
            </a:r>
          </a:p>
          <a:p>
            <a:pPr algn="ctr"/>
            <a:r>
              <a:rPr lang="fr-FR" dirty="0"/>
              <a:t>Découverte et analyse du dossier</a:t>
            </a:r>
          </a:p>
        </p:txBody>
      </p:sp>
    </p:spTree>
    <p:extLst>
      <p:ext uri="{BB962C8B-B14F-4D97-AF65-F5344CB8AC3E}">
        <p14:creationId xmlns:p14="http://schemas.microsoft.com/office/powerpoint/2010/main" val="449519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317" y="3967885"/>
            <a:ext cx="2657683" cy="2880000"/>
          </a:xfrm>
          <a:prstGeom prst="rect">
            <a:avLst/>
          </a:prstGeom>
        </p:spPr>
      </p:pic>
      <p:grpSp>
        <p:nvGrpSpPr>
          <p:cNvPr id="6" name="Group 17"/>
          <p:cNvGrpSpPr>
            <a:grpSpLocks/>
          </p:cNvGrpSpPr>
          <p:nvPr/>
        </p:nvGrpSpPr>
        <p:grpSpPr>
          <a:xfrm>
            <a:off x="146956" y="137799"/>
            <a:ext cx="1251" cy="6588000"/>
            <a:chOff x="12700" y="0"/>
            <a:chExt cx="1282" cy="7897520"/>
          </a:xfrm>
        </p:grpSpPr>
        <p:sp>
          <p:nvSpPr>
            <p:cNvPr id="9" name="Graphic 18"/>
            <p:cNvSpPr/>
            <p:nvPr/>
          </p:nvSpPr>
          <p:spPr>
            <a:xfrm>
              <a:off x="12712" y="6317640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F9B63C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10" name="Graphic 19"/>
            <p:cNvSpPr/>
            <p:nvPr/>
          </p:nvSpPr>
          <p:spPr>
            <a:xfrm>
              <a:off x="12700" y="4738230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00B09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11" name="Graphic 20"/>
            <p:cNvSpPr/>
            <p:nvPr/>
          </p:nvSpPr>
          <p:spPr>
            <a:xfrm>
              <a:off x="12700" y="3158820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1EABCA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12" name="Graphic 21"/>
            <p:cNvSpPr/>
            <p:nvPr/>
          </p:nvSpPr>
          <p:spPr>
            <a:xfrm>
              <a:off x="12712" y="1579397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A02A8D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13" name="Graphic 22"/>
            <p:cNvSpPr/>
            <p:nvPr/>
          </p:nvSpPr>
          <p:spPr>
            <a:xfrm>
              <a:off x="12700" y="0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F16B6B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</p:grpSp>
      <p:sp>
        <p:nvSpPr>
          <p:cNvPr id="16" name="ZoneTexte 15"/>
          <p:cNvSpPr txBox="1"/>
          <p:nvPr/>
        </p:nvSpPr>
        <p:spPr>
          <a:xfrm>
            <a:off x="323849" y="441131"/>
            <a:ext cx="117187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rgbClr val="52AAC8"/>
                </a:solidFill>
                <a:latin typeface="Century Gothic" panose="020B0502020202020204" pitchFamily="34" charset="0"/>
              </a:rPr>
              <a:t>Plan prévisionnel de financement (Mai 24)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E3611B1-6E13-44C1-2537-590FD2D93A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2048" y="1938296"/>
            <a:ext cx="8750422" cy="167860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EDC1AC-E7C6-48B4-B65D-A0F9539AE8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9845" y="3803898"/>
            <a:ext cx="8694828" cy="110444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7C0ECF9-4E1F-4621-7ABD-60D77936DACD}"/>
              </a:ext>
            </a:extLst>
          </p:cNvPr>
          <p:cNvSpPr txBox="1"/>
          <p:nvPr/>
        </p:nvSpPr>
        <p:spPr>
          <a:xfrm>
            <a:off x="3219122" y="6363794"/>
            <a:ext cx="5753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Source : procès verbal du Conseil municipal du 28 mai 2024</a:t>
            </a:r>
          </a:p>
        </p:txBody>
      </p:sp>
    </p:spTree>
    <p:extLst>
      <p:ext uri="{BB962C8B-B14F-4D97-AF65-F5344CB8AC3E}">
        <p14:creationId xmlns:p14="http://schemas.microsoft.com/office/powerpoint/2010/main" val="413951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7F3AA-073E-0CD8-00E4-F49871469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34806052-4198-BFC6-EFAE-DA608754FC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317" y="3967885"/>
            <a:ext cx="2657683" cy="2880000"/>
          </a:xfrm>
          <a:prstGeom prst="rect">
            <a:avLst/>
          </a:prstGeom>
        </p:spPr>
      </p:pic>
      <p:grpSp>
        <p:nvGrpSpPr>
          <p:cNvPr id="6" name="Group 17">
            <a:extLst>
              <a:ext uri="{FF2B5EF4-FFF2-40B4-BE49-F238E27FC236}">
                <a16:creationId xmlns:a16="http://schemas.microsoft.com/office/drawing/2014/main" id="{28361192-F4AD-CD7E-0927-4775BC51CDD2}"/>
              </a:ext>
            </a:extLst>
          </p:cNvPr>
          <p:cNvGrpSpPr>
            <a:grpSpLocks/>
          </p:cNvGrpSpPr>
          <p:nvPr/>
        </p:nvGrpSpPr>
        <p:grpSpPr>
          <a:xfrm>
            <a:off x="146956" y="137799"/>
            <a:ext cx="1251" cy="6588000"/>
            <a:chOff x="12700" y="0"/>
            <a:chExt cx="1282" cy="7897520"/>
          </a:xfrm>
        </p:grpSpPr>
        <p:sp>
          <p:nvSpPr>
            <p:cNvPr id="9" name="Graphic 18">
              <a:extLst>
                <a:ext uri="{FF2B5EF4-FFF2-40B4-BE49-F238E27FC236}">
                  <a16:creationId xmlns:a16="http://schemas.microsoft.com/office/drawing/2014/main" id="{1E57581B-F4F6-C3B3-09A1-D4FFEDA66BE4}"/>
                </a:ext>
              </a:extLst>
            </p:cNvPr>
            <p:cNvSpPr/>
            <p:nvPr/>
          </p:nvSpPr>
          <p:spPr>
            <a:xfrm>
              <a:off x="12712" y="6317640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F9B63C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10" name="Graphic 19">
              <a:extLst>
                <a:ext uri="{FF2B5EF4-FFF2-40B4-BE49-F238E27FC236}">
                  <a16:creationId xmlns:a16="http://schemas.microsoft.com/office/drawing/2014/main" id="{E7726C66-81ED-5B67-64B3-796E9940A1F6}"/>
                </a:ext>
              </a:extLst>
            </p:cNvPr>
            <p:cNvSpPr/>
            <p:nvPr/>
          </p:nvSpPr>
          <p:spPr>
            <a:xfrm>
              <a:off x="12700" y="4738230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00B09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11" name="Graphic 20">
              <a:extLst>
                <a:ext uri="{FF2B5EF4-FFF2-40B4-BE49-F238E27FC236}">
                  <a16:creationId xmlns:a16="http://schemas.microsoft.com/office/drawing/2014/main" id="{2C129E71-4A11-FB33-C211-81067DF9E46B}"/>
                </a:ext>
              </a:extLst>
            </p:cNvPr>
            <p:cNvSpPr/>
            <p:nvPr/>
          </p:nvSpPr>
          <p:spPr>
            <a:xfrm>
              <a:off x="12700" y="3158820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1EABCA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12" name="Graphic 21">
              <a:extLst>
                <a:ext uri="{FF2B5EF4-FFF2-40B4-BE49-F238E27FC236}">
                  <a16:creationId xmlns:a16="http://schemas.microsoft.com/office/drawing/2014/main" id="{425DD0B1-0D89-4C29-F45A-1CF3F8968C88}"/>
                </a:ext>
              </a:extLst>
            </p:cNvPr>
            <p:cNvSpPr/>
            <p:nvPr/>
          </p:nvSpPr>
          <p:spPr>
            <a:xfrm>
              <a:off x="12712" y="1579397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A02A8D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13" name="Graphic 22">
              <a:extLst>
                <a:ext uri="{FF2B5EF4-FFF2-40B4-BE49-F238E27FC236}">
                  <a16:creationId xmlns:a16="http://schemas.microsoft.com/office/drawing/2014/main" id="{50CC0BD4-C005-2E17-B2AD-94129B1EC359}"/>
                </a:ext>
              </a:extLst>
            </p:cNvPr>
            <p:cNvSpPr/>
            <p:nvPr/>
          </p:nvSpPr>
          <p:spPr>
            <a:xfrm>
              <a:off x="12700" y="0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F16B6B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</p:grpSp>
      <p:sp>
        <p:nvSpPr>
          <p:cNvPr id="16" name="ZoneTexte 15">
            <a:extLst>
              <a:ext uri="{FF2B5EF4-FFF2-40B4-BE49-F238E27FC236}">
                <a16:creationId xmlns:a16="http://schemas.microsoft.com/office/drawing/2014/main" id="{5F2F3972-145A-AC6E-E143-88D0D0EBBC0E}"/>
              </a:ext>
            </a:extLst>
          </p:cNvPr>
          <p:cNvSpPr txBox="1"/>
          <p:nvPr/>
        </p:nvSpPr>
        <p:spPr>
          <a:xfrm>
            <a:off x="323849" y="137799"/>
            <a:ext cx="117187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rgbClr val="52AAC8"/>
                </a:solidFill>
                <a:latin typeface="Century Gothic" panose="020B0502020202020204" pitchFamily="34" charset="0"/>
              </a:rPr>
              <a:t>Plan prévisionnel de financement (Mai 24)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2A8A1DC-1D8E-A44C-079B-123B42A51F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4726" y="992690"/>
            <a:ext cx="9541092" cy="5647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950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7BD67-862B-1F24-7F53-34E3BA098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BB6E71EE-CF78-FEE3-30AD-785EB21695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317" y="3967885"/>
            <a:ext cx="2657683" cy="2880000"/>
          </a:xfrm>
          <a:prstGeom prst="rect">
            <a:avLst/>
          </a:prstGeom>
        </p:spPr>
      </p:pic>
      <p:grpSp>
        <p:nvGrpSpPr>
          <p:cNvPr id="6" name="Group 17">
            <a:extLst>
              <a:ext uri="{FF2B5EF4-FFF2-40B4-BE49-F238E27FC236}">
                <a16:creationId xmlns:a16="http://schemas.microsoft.com/office/drawing/2014/main" id="{6ABA1BF9-C563-C4EA-BB6B-EFABEC055303}"/>
              </a:ext>
            </a:extLst>
          </p:cNvPr>
          <p:cNvGrpSpPr>
            <a:grpSpLocks/>
          </p:cNvGrpSpPr>
          <p:nvPr/>
        </p:nvGrpSpPr>
        <p:grpSpPr>
          <a:xfrm>
            <a:off x="146956" y="137799"/>
            <a:ext cx="1251" cy="6588000"/>
            <a:chOff x="12700" y="0"/>
            <a:chExt cx="1282" cy="7897520"/>
          </a:xfrm>
        </p:grpSpPr>
        <p:sp>
          <p:nvSpPr>
            <p:cNvPr id="9" name="Graphic 18">
              <a:extLst>
                <a:ext uri="{FF2B5EF4-FFF2-40B4-BE49-F238E27FC236}">
                  <a16:creationId xmlns:a16="http://schemas.microsoft.com/office/drawing/2014/main" id="{DEE50B20-210B-FF12-77A2-0A2EF6DC3EC0}"/>
                </a:ext>
              </a:extLst>
            </p:cNvPr>
            <p:cNvSpPr/>
            <p:nvPr/>
          </p:nvSpPr>
          <p:spPr>
            <a:xfrm>
              <a:off x="12712" y="6317640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F9B63C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10" name="Graphic 19">
              <a:extLst>
                <a:ext uri="{FF2B5EF4-FFF2-40B4-BE49-F238E27FC236}">
                  <a16:creationId xmlns:a16="http://schemas.microsoft.com/office/drawing/2014/main" id="{14277713-9617-0B12-674B-C012AFD06ED4}"/>
                </a:ext>
              </a:extLst>
            </p:cNvPr>
            <p:cNvSpPr/>
            <p:nvPr/>
          </p:nvSpPr>
          <p:spPr>
            <a:xfrm>
              <a:off x="12700" y="4738230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00B09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11" name="Graphic 20">
              <a:extLst>
                <a:ext uri="{FF2B5EF4-FFF2-40B4-BE49-F238E27FC236}">
                  <a16:creationId xmlns:a16="http://schemas.microsoft.com/office/drawing/2014/main" id="{FBCCE82B-2DC4-A86E-F74D-55F46BD94C6A}"/>
                </a:ext>
              </a:extLst>
            </p:cNvPr>
            <p:cNvSpPr/>
            <p:nvPr/>
          </p:nvSpPr>
          <p:spPr>
            <a:xfrm>
              <a:off x="12700" y="3158820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1EABCA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12" name="Graphic 21">
              <a:extLst>
                <a:ext uri="{FF2B5EF4-FFF2-40B4-BE49-F238E27FC236}">
                  <a16:creationId xmlns:a16="http://schemas.microsoft.com/office/drawing/2014/main" id="{E0E1DE74-10FA-9309-354F-62E2D36B2313}"/>
                </a:ext>
              </a:extLst>
            </p:cNvPr>
            <p:cNvSpPr/>
            <p:nvPr/>
          </p:nvSpPr>
          <p:spPr>
            <a:xfrm>
              <a:off x="12712" y="1579397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A02A8D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13" name="Graphic 22">
              <a:extLst>
                <a:ext uri="{FF2B5EF4-FFF2-40B4-BE49-F238E27FC236}">
                  <a16:creationId xmlns:a16="http://schemas.microsoft.com/office/drawing/2014/main" id="{1EBE8E7F-995C-81C8-3C6D-ACE878570B92}"/>
                </a:ext>
              </a:extLst>
            </p:cNvPr>
            <p:cNvSpPr/>
            <p:nvPr/>
          </p:nvSpPr>
          <p:spPr>
            <a:xfrm>
              <a:off x="12700" y="0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F16B6B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</p:grpSp>
      <p:sp>
        <p:nvSpPr>
          <p:cNvPr id="16" name="ZoneTexte 15">
            <a:extLst>
              <a:ext uri="{FF2B5EF4-FFF2-40B4-BE49-F238E27FC236}">
                <a16:creationId xmlns:a16="http://schemas.microsoft.com/office/drawing/2014/main" id="{7EC259BB-7E8A-C412-0B94-BB51C345E265}"/>
              </a:ext>
            </a:extLst>
          </p:cNvPr>
          <p:cNvSpPr txBox="1"/>
          <p:nvPr/>
        </p:nvSpPr>
        <p:spPr>
          <a:xfrm>
            <a:off x="146945" y="137799"/>
            <a:ext cx="118956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rgbClr val="52AAC8"/>
                </a:solidFill>
                <a:latin typeface="Century Gothic" panose="020B0502020202020204" pitchFamily="34" charset="0"/>
              </a:rPr>
              <a:t>Etat des demandes de subventions mars 26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703EF8-83C4-248D-16DB-85ECFCBDF4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5403877"/>
              </p:ext>
            </p:extLst>
          </p:nvPr>
        </p:nvGraphicFramePr>
        <p:xfrm>
          <a:off x="323849" y="1191491"/>
          <a:ext cx="11296398" cy="40137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26873">
                  <a:extLst>
                    <a:ext uri="{9D8B030D-6E8A-4147-A177-3AD203B41FA5}">
                      <a16:colId xmlns:a16="http://schemas.microsoft.com/office/drawing/2014/main" val="759914577"/>
                    </a:ext>
                  </a:extLst>
                </a:gridCol>
                <a:gridCol w="1307878">
                  <a:extLst>
                    <a:ext uri="{9D8B030D-6E8A-4147-A177-3AD203B41FA5}">
                      <a16:colId xmlns:a16="http://schemas.microsoft.com/office/drawing/2014/main" val="737351066"/>
                    </a:ext>
                  </a:extLst>
                </a:gridCol>
                <a:gridCol w="2169163">
                  <a:extLst>
                    <a:ext uri="{9D8B030D-6E8A-4147-A177-3AD203B41FA5}">
                      <a16:colId xmlns:a16="http://schemas.microsoft.com/office/drawing/2014/main" val="3049978774"/>
                    </a:ext>
                  </a:extLst>
                </a:gridCol>
                <a:gridCol w="2217013">
                  <a:extLst>
                    <a:ext uri="{9D8B030D-6E8A-4147-A177-3AD203B41FA5}">
                      <a16:colId xmlns:a16="http://schemas.microsoft.com/office/drawing/2014/main" val="2424168871"/>
                    </a:ext>
                  </a:extLst>
                </a:gridCol>
                <a:gridCol w="1949855">
                  <a:extLst>
                    <a:ext uri="{9D8B030D-6E8A-4147-A177-3AD203B41FA5}">
                      <a16:colId xmlns:a16="http://schemas.microsoft.com/office/drawing/2014/main" val="3010989857"/>
                    </a:ext>
                  </a:extLst>
                </a:gridCol>
                <a:gridCol w="2025616">
                  <a:extLst>
                    <a:ext uri="{9D8B030D-6E8A-4147-A177-3AD203B41FA5}">
                      <a16:colId xmlns:a16="http://schemas.microsoft.com/office/drawing/2014/main" val="2397685331"/>
                    </a:ext>
                  </a:extLst>
                </a:gridCol>
              </a:tblGrid>
              <a:tr h="73643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u="none" strike="noStrike" dirty="0">
                          <a:effectLst/>
                          <a:latin typeface="Arial Nova" panose="020B0504020202020204" pitchFamily="34" charset="0"/>
                        </a:rPr>
                        <a:t>Subventions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u="none" strike="noStrike">
                          <a:effectLst/>
                          <a:latin typeface="Arial Nova" panose="020B0504020202020204" pitchFamily="34" charset="0"/>
                        </a:rPr>
                        <a:t>date envoi</a:t>
                      </a:r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u="none" strike="noStrike" dirty="0">
                          <a:effectLst/>
                          <a:latin typeface="Arial Nova" panose="020B0504020202020204" pitchFamily="34" charset="0"/>
                        </a:rPr>
                        <a:t>date de notification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u="none" strike="noStrike" dirty="0">
                          <a:effectLst/>
                          <a:latin typeface="Arial Nova" panose="020B0504020202020204" pitchFamily="34" charset="0"/>
                        </a:rPr>
                        <a:t>montants estimés (plan 28 mai 2024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u="none" strike="noStrike">
                          <a:effectLst/>
                          <a:latin typeface="Arial Nova" panose="020B0504020202020204" pitchFamily="34" charset="0"/>
                        </a:rPr>
                        <a:t>montant demandé</a:t>
                      </a:r>
                      <a:endParaRPr lang="fr-FR" sz="1400" b="1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Montant confirmé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67788398"/>
                  </a:ext>
                </a:extLst>
              </a:tr>
              <a:tr h="39874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Région Grand Est (fonds européens)</a:t>
                      </a:r>
                      <a:endParaRPr lang="fr-FR" sz="1400" b="1" i="0" u="none" strike="noStrike" dirty="0">
                        <a:solidFill>
                          <a:schemeClr val="accent5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 dirty="0">
                          <a:effectLst/>
                        </a:rPr>
                        <a:t>17/10/2024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>
                          <a:effectLst/>
                        </a:rPr>
                        <a:t>04/09/2025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 dirty="0">
                          <a:effectLst/>
                        </a:rPr>
                        <a:t>1 500 000,00 €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 dirty="0">
                          <a:effectLst/>
                        </a:rPr>
                        <a:t>579 051,00 €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3576846"/>
                  </a:ext>
                </a:extLst>
              </a:tr>
              <a:tr h="39874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fonds vert</a:t>
                      </a:r>
                      <a:endParaRPr lang="fr-FR" sz="1400" b="1" i="0" u="none" strike="noStrike" dirty="0">
                        <a:solidFill>
                          <a:schemeClr val="accent5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 dirty="0">
                          <a:effectLst/>
                        </a:rPr>
                        <a:t>10/04/2024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 dirty="0">
                          <a:effectLst/>
                        </a:rPr>
                        <a:t>29/07/2024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 dirty="0">
                          <a:effectLst/>
                        </a:rPr>
                        <a:t>2 000 000,00 €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 dirty="0">
                          <a:effectLst/>
                        </a:rPr>
                        <a:t>2 000 000,00 €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 dirty="0">
                          <a:effectLst/>
                        </a:rPr>
                        <a:t>1 000 000,00 €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9917949"/>
                  </a:ext>
                </a:extLst>
              </a:tr>
              <a:tr h="39874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DPV</a:t>
                      </a:r>
                      <a:endParaRPr lang="fr-FR" sz="1400" b="1" i="0" u="none" strike="noStrike" dirty="0">
                        <a:solidFill>
                          <a:schemeClr val="accent5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>
                          <a:effectLst/>
                        </a:rPr>
                        <a:t>01/02/2024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>
                          <a:effectLst/>
                        </a:rPr>
                        <a:t>10/04/2024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>
                          <a:effectLst/>
                        </a:rPr>
                        <a:t>1 500 000,00 €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>
                          <a:effectLst/>
                        </a:rPr>
                        <a:t>1 500 000,00 €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 dirty="0">
                          <a:effectLst/>
                        </a:rPr>
                        <a:t>1 050 990,00 €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3786102"/>
                  </a:ext>
                </a:extLst>
              </a:tr>
              <a:tr h="39874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DETR</a:t>
                      </a:r>
                      <a:endParaRPr lang="fr-FR" sz="1400" b="1" i="0" u="none" strike="noStrike" dirty="0">
                        <a:solidFill>
                          <a:schemeClr val="accent5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>
                          <a:effectLst/>
                        </a:rPr>
                        <a:t>14/02/2024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 dirty="0">
                          <a:effectLst/>
                        </a:rPr>
                        <a:t>27/11/2024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>
                          <a:effectLst/>
                        </a:rPr>
                        <a:t>2 000 000,00 €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>
                          <a:effectLst/>
                        </a:rPr>
                        <a:t>2 000 000,00 €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 dirty="0">
                          <a:effectLst/>
                        </a:rPr>
                        <a:t>0,00 €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7607645"/>
                  </a:ext>
                </a:extLst>
              </a:tr>
              <a:tr h="39874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CD54</a:t>
                      </a:r>
                      <a:endParaRPr lang="fr-FR" sz="1400" b="1" i="0" u="none" strike="noStrike" dirty="0">
                        <a:solidFill>
                          <a:schemeClr val="accent5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>
                          <a:effectLst/>
                        </a:rPr>
                        <a:t>16/07/2024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 dirty="0">
                          <a:effectLst/>
                        </a:rPr>
                        <a:t>25/11/2025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>
                          <a:effectLst/>
                        </a:rPr>
                        <a:t>500 000,00 €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>
                          <a:effectLst/>
                        </a:rPr>
                        <a:t>500 000,00 €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 dirty="0">
                          <a:effectLst/>
                        </a:rPr>
                        <a:t>100 000,00 €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66640217"/>
                  </a:ext>
                </a:extLst>
              </a:tr>
              <a:tr h="39874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b="1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CAF54 </a:t>
                      </a:r>
                      <a:endParaRPr lang="fr-FR" sz="1400" b="1" i="0" u="none" strike="noStrike" dirty="0">
                        <a:solidFill>
                          <a:schemeClr val="accent5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 dirty="0">
                          <a:effectLst/>
                        </a:rPr>
                        <a:t> 26/08/2024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 dirty="0">
                          <a:effectLst/>
                        </a:rPr>
                        <a:t> 21/11/2024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 dirty="0">
                          <a:effectLst/>
                        </a:rPr>
                        <a:t>500 000,00 €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 dirty="0">
                          <a:effectLst/>
                        </a:rPr>
                        <a:t> 500 000,00 €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 dirty="0">
                          <a:effectLst/>
                        </a:rPr>
                        <a:t>350 000,00 €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6471215"/>
                  </a:ext>
                </a:extLst>
              </a:tr>
              <a:tr h="423669">
                <a:tc>
                  <a:txBody>
                    <a:bodyPr/>
                    <a:lstStyle/>
                    <a:p>
                      <a:r>
                        <a:rPr lang="fr-FR" sz="1400" b="1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PassivHaus</a:t>
                      </a:r>
                      <a:endParaRPr lang="fr-FR" sz="1400" b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u="none" strike="noStrike">
                          <a:effectLst/>
                        </a:rPr>
                        <a:t> 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r-FR" sz="1400" u="none" strike="noStrike" dirty="0">
                          <a:effectLst/>
                        </a:rPr>
                        <a:t> 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 dirty="0">
                          <a:effectLst/>
                        </a:rPr>
                        <a:t>400 000,00 €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 dirty="0">
                          <a:effectLst/>
                        </a:rPr>
                        <a:t> x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200" u="none" strike="noStrike" dirty="0">
                          <a:effectLst/>
                        </a:rPr>
                        <a:t> x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29724384"/>
                  </a:ext>
                </a:extLst>
              </a:tr>
              <a:tr h="42366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8 400 000,00 </a:t>
                      </a:r>
                      <a:r>
                        <a:rPr lang="fr-FR" sz="1400" u="none" strike="noStrike" dirty="0">
                          <a:effectLst/>
                        </a:rPr>
                        <a:t>€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3 080 041,00 </a:t>
                      </a:r>
                      <a:r>
                        <a:rPr lang="fr-FR" sz="1400" u="none" strike="noStrike" dirty="0">
                          <a:effectLst/>
                        </a:rPr>
                        <a:t>€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19235887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44E5F51B-D42B-27A3-BAE8-2E9621DB65B7}"/>
              </a:ext>
            </a:extLst>
          </p:cNvPr>
          <p:cNvSpPr txBox="1"/>
          <p:nvPr/>
        </p:nvSpPr>
        <p:spPr>
          <a:xfrm>
            <a:off x="4125267" y="6350869"/>
            <a:ext cx="3938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Source : Mairie de Jarville-La-Malgrange</a:t>
            </a:r>
          </a:p>
        </p:txBody>
      </p:sp>
    </p:spTree>
    <p:extLst>
      <p:ext uri="{BB962C8B-B14F-4D97-AF65-F5344CB8AC3E}">
        <p14:creationId xmlns:p14="http://schemas.microsoft.com/office/powerpoint/2010/main" val="4182013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5B3FD-A32B-E212-3D1E-4986FAFCC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10C0B3EA-F48B-98A5-7BF5-5282187581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317" y="3967885"/>
            <a:ext cx="2657683" cy="2880000"/>
          </a:xfrm>
          <a:prstGeom prst="rect">
            <a:avLst/>
          </a:prstGeom>
        </p:spPr>
      </p:pic>
      <p:grpSp>
        <p:nvGrpSpPr>
          <p:cNvPr id="6" name="Group 17">
            <a:extLst>
              <a:ext uri="{FF2B5EF4-FFF2-40B4-BE49-F238E27FC236}">
                <a16:creationId xmlns:a16="http://schemas.microsoft.com/office/drawing/2014/main" id="{669382C8-D607-1567-38AA-2979D961E9FD}"/>
              </a:ext>
            </a:extLst>
          </p:cNvPr>
          <p:cNvGrpSpPr>
            <a:grpSpLocks/>
          </p:cNvGrpSpPr>
          <p:nvPr/>
        </p:nvGrpSpPr>
        <p:grpSpPr>
          <a:xfrm>
            <a:off x="146956" y="137799"/>
            <a:ext cx="1251" cy="6588000"/>
            <a:chOff x="12700" y="0"/>
            <a:chExt cx="1282" cy="7897520"/>
          </a:xfrm>
        </p:grpSpPr>
        <p:sp>
          <p:nvSpPr>
            <p:cNvPr id="9" name="Graphic 18">
              <a:extLst>
                <a:ext uri="{FF2B5EF4-FFF2-40B4-BE49-F238E27FC236}">
                  <a16:creationId xmlns:a16="http://schemas.microsoft.com/office/drawing/2014/main" id="{6FC3C401-7809-0523-AFD8-F8DE841B2942}"/>
                </a:ext>
              </a:extLst>
            </p:cNvPr>
            <p:cNvSpPr/>
            <p:nvPr/>
          </p:nvSpPr>
          <p:spPr>
            <a:xfrm>
              <a:off x="12712" y="6317640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F9B63C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10" name="Graphic 19">
              <a:extLst>
                <a:ext uri="{FF2B5EF4-FFF2-40B4-BE49-F238E27FC236}">
                  <a16:creationId xmlns:a16="http://schemas.microsoft.com/office/drawing/2014/main" id="{C44E9B8B-21AA-7A42-9B9F-924ADA0E0472}"/>
                </a:ext>
              </a:extLst>
            </p:cNvPr>
            <p:cNvSpPr/>
            <p:nvPr/>
          </p:nvSpPr>
          <p:spPr>
            <a:xfrm>
              <a:off x="12700" y="4738230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00B09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11" name="Graphic 20">
              <a:extLst>
                <a:ext uri="{FF2B5EF4-FFF2-40B4-BE49-F238E27FC236}">
                  <a16:creationId xmlns:a16="http://schemas.microsoft.com/office/drawing/2014/main" id="{BC91F203-1B9B-0D14-DBB3-F4ED01200C8B}"/>
                </a:ext>
              </a:extLst>
            </p:cNvPr>
            <p:cNvSpPr/>
            <p:nvPr/>
          </p:nvSpPr>
          <p:spPr>
            <a:xfrm>
              <a:off x="12700" y="3158820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1EABCA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12" name="Graphic 21">
              <a:extLst>
                <a:ext uri="{FF2B5EF4-FFF2-40B4-BE49-F238E27FC236}">
                  <a16:creationId xmlns:a16="http://schemas.microsoft.com/office/drawing/2014/main" id="{707A01D8-1A4D-C848-F44A-18BA2CD251CD}"/>
                </a:ext>
              </a:extLst>
            </p:cNvPr>
            <p:cNvSpPr/>
            <p:nvPr/>
          </p:nvSpPr>
          <p:spPr>
            <a:xfrm>
              <a:off x="12712" y="1579397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A02A8D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13" name="Graphic 22">
              <a:extLst>
                <a:ext uri="{FF2B5EF4-FFF2-40B4-BE49-F238E27FC236}">
                  <a16:creationId xmlns:a16="http://schemas.microsoft.com/office/drawing/2014/main" id="{503DF4A7-114E-4866-8997-5D3FFB7769E4}"/>
                </a:ext>
              </a:extLst>
            </p:cNvPr>
            <p:cNvSpPr/>
            <p:nvPr/>
          </p:nvSpPr>
          <p:spPr>
            <a:xfrm>
              <a:off x="12700" y="0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F16B6B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</p:grp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DC6A96B-D341-F8F8-5EB1-FA3A3A439B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5820915"/>
              </p:ext>
            </p:extLst>
          </p:nvPr>
        </p:nvGraphicFramePr>
        <p:xfrm>
          <a:off x="357339" y="317964"/>
          <a:ext cx="11192250" cy="62220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97565">
                  <a:extLst>
                    <a:ext uri="{9D8B030D-6E8A-4147-A177-3AD203B41FA5}">
                      <a16:colId xmlns:a16="http://schemas.microsoft.com/office/drawing/2014/main" val="4208489990"/>
                    </a:ext>
                  </a:extLst>
                </a:gridCol>
                <a:gridCol w="3270885">
                  <a:extLst>
                    <a:ext uri="{9D8B030D-6E8A-4147-A177-3AD203B41FA5}">
                      <a16:colId xmlns:a16="http://schemas.microsoft.com/office/drawing/2014/main" val="2374550722"/>
                    </a:ext>
                  </a:extLst>
                </a:gridCol>
                <a:gridCol w="2323800">
                  <a:extLst>
                    <a:ext uri="{9D8B030D-6E8A-4147-A177-3AD203B41FA5}">
                      <a16:colId xmlns:a16="http://schemas.microsoft.com/office/drawing/2014/main" val="591656604"/>
                    </a:ext>
                  </a:extLst>
                </a:gridCol>
              </a:tblGrid>
              <a:tr h="323913">
                <a:tc gridSpan="3"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Cout estimatif : Construction d'une Ecole Nouvelle Génération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636401"/>
                  </a:ext>
                </a:extLst>
              </a:tr>
              <a:tr h="328412">
                <a:tc>
                  <a:txBody>
                    <a:bodyPr/>
                    <a:lstStyle/>
                    <a:p>
                      <a:r>
                        <a:rPr lang="fr-FR" sz="1400" b="1" dirty="0"/>
                        <a:t>Nature des dépenses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Montant prévisionnel initial (HT)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Montant actuel (HT)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0418427"/>
                  </a:ext>
                </a:extLst>
              </a:tr>
              <a:tr h="328412">
                <a:tc>
                  <a:txBody>
                    <a:bodyPr/>
                    <a:lstStyle/>
                    <a:p>
                      <a:r>
                        <a:rPr lang="fr-FR" sz="1400" dirty="0"/>
                        <a:t>Sous-Total MOE/Etudes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dirty="0"/>
                        <a:t>2 290 000 €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dirty="0"/>
                        <a:t>2 569 536 €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9074604"/>
                  </a:ext>
                </a:extLst>
              </a:tr>
              <a:tr h="328412">
                <a:tc>
                  <a:txBody>
                    <a:bodyPr/>
                    <a:lstStyle/>
                    <a:p>
                      <a:r>
                        <a:rPr lang="fr-FR" sz="1400" dirty="0"/>
                        <a:t>Sous-total travaux ou acquisitions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dirty="0"/>
                        <a:t>12 050 000 €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dirty="0"/>
                        <a:t>12 828 672 €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275255"/>
                  </a:ext>
                </a:extLst>
              </a:tr>
              <a:tr h="328412">
                <a:tc>
                  <a:txBody>
                    <a:bodyPr/>
                    <a:lstStyle/>
                    <a:p>
                      <a:r>
                        <a:rPr lang="fr-FR" sz="1400" b="1" dirty="0"/>
                        <a:t>COÛT TOTAL PRÉVISIONNEL (HT)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b="1" dirty="0"/>
                        <a:t>14 340 000 €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b="1" dirty="0">
                          <a:solidFill>
                            <a:srgbClr val="FF0000"/>
                          </a:solidFill>
                        </a:rPr>
                        <a:t>15 398 209 €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899017"/>
                  </a:ext>
                </a:extLst>
              </a:tr>
              <a:tr h="328412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bg1"/>
                          </a:solidFill>
                        </a:rPr>
                        <a:t>Ressources prévisionnelles de l'opération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fr-FR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9696299"/>
                  </a:ext>
                </a:extLst>
              </a:tr>
              <a:tr h="328412">
                <a:tc>
                  <a:txBody>
                    <a:bodyPr/>
                    <a:lstStyle/>
                    <a:p>
                      <a:r>
                        <a:rPr lang="fr-FR" sz="1400" b="1" dirty="0"/>
                        <a:t>Financements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fr-F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fr-FR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7056667"/>
                  </a:ext>
                </a:extLst>
              </a:tr>
              <a:tr h="328412">
                <a:tc>
                  <a:txBody>
                    <a:bodyPr/>
                    <a:lstStyle/>
                    <a:p>
                      <a:r>
                        <a:rPr lang="fr-FR" sz="1400" dirty="0"/>
                        <a:t>Fonds vert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u="none" strike="noStrike" dirty="0">
                          <a:effectLst/>
                        </a:rPr>
                        <a:t>2 000 000 €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b="0" dirty="0">
                          <a:solidFill>
                            <a:schemeClr val="tx1"/>
                          </a:solidFill>
                        </a:rPr>
                        <a:t>1 000 000 €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0122024"/>
                  </a:ext>
                </a:extLst>
              </a:tr>
              <a:tr h="328412">
                <a:tc>
                  <a:txBody>
                    <a:bodyPr/>
                    <a:lstStyle/>
                    <a:p>
                      <a:r>
                        <a:rPr lang="fr-FR" sz="1400" dirty="0"/>
                        <a:t>DETR/DSIL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b="0" dirty="0"/>
                        <a:t>2 000 000 €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b="0" dirty="0">
                          <a:solidFill>
                            <a:schemeClr val="tx1"/>
                          </a:solidFill>
                        </a:rPr>
                        <a:t>REFUSÉ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6596296"/>
                  </a:ext>
                </a:extLst>
              </a:tr>
              <a:tr h="328412">
                <a:tc>
                  <a:txBody>
                    <a:bodyPr/>
                    <a:lstStyle/>
                    <a:p>
                      <a:r>
                        <a:rPr lang="fr-FR" sz="1400" dirty="0"/>
                        <a:t>DPV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b="0" dirty="0"/>
                        <a:t>1 500 000 €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/>
                        <a:t>1 050 990 €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197165"/>
                  </a:ext>
                </a:extLst>
              </a:tr>
              <a:tr h="328412">
                <a:tc>
                  <a:txBody>
                    <a:bodyPr/>
                    <a:lstStyle/>
                    <a:p>
                      <a:r>
                        <a:rPr lang="fr-FR" sz="1400" dirty="0"/>
                        <a:t>Conseil régional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u="none" strike="noStrike" dirty="0">
                          <a:effectLst/>
                        </a:rPr>
                        <a:t>1 500 000 € </a:t>
                      </a:r>
                      <a:endParaRPr lang="fr-FR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u="none" strike="noStrike" dirty="0">
                          <a:effectLst/>
                        </a:rPr>
                        <a:t>579 051 €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7342542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r>
                        <a:rPr lang="fr-FR" sz="1400" dirty="0"/>
                        <a:t>CAF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u="none" strike="noStrike" dirty="0">
                          <a:effectLst/>
                        </a:rPr>
                        <a:t>500 000 €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350 000 €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5468696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r>
                        <a:rPr lang="fr-FR" sz="1400" dirty="0"/>
                        <a:t>CD54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500 000 €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100 000 €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6488632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r>
                        <a:rPr lang="fr-FR" sz="1400" dirty="0" err="1"/>
                        <a:t>PassiHaus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400 000 €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9283003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r>
                        <a:rPr lang="fr-FR" sz="1400" dirty="0"/>
                        <a:t>Total financement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8 400 000 €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3 080 041 €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9276732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r>
                        <a:rPr lang="fr-FR" sz="1400" b="1" dirty="0"/>
                        <a:t>Part de la commune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u="none" strike="noStrike" dirty="0">
                        <a:solidFill>
                          <a:srgbClr val="FF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8284297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r>
                        <a:rPr lang="fr-FR" sz="1400" b="0" dirty="0"/>
                        <a:t>Fonds propres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2 000 000 €                               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4 645 712 € </a:t>
                      </a:r>
                      <a:endParaRPr lang="fr-FR" sz="1400" b="1" i="0" u="none" strike="noStrike" dirty="0">
                        <a:solidFill>
                          <a:srgbClr val="FF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3052174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r>
                        <a:rPr lang="fr-FR" sz="1600" b="0" dirty="0"/>
                        <a:t>Emprunt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3 940 000 €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7 672 455 € </a:t>
                      </a:r>
                      <a:endParaRPr lang="fr-FR" sz="1400" b="1" i="0" u="none" strike="noStrike" dirty="0">
                        <a:solidFill>
                          <a:srgbClr val="FF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5189310"/>
                  </a:ext>
                </a:extLst>
              </a:tr>
              <a:tr h="323913">
                <a:tc>
                  <a:txBody>
                    <a:bodyPr/>
                    <a:lstStyle/>
                    <a:p>
                      <a:r>
                        <a:rPr lang="fr-FR" sz="1600" b="1" dirty="0"/>
                        <a:t>TOTAL FINANCEMENT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14 340 000 €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b="1" dirty="0">
                          <a:solidFill>
                            <a:srgbClr val="FF0000"/>
                          </a:solidFill>
                        </a:rPr>
                        <a:t>15 398 209 €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79513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5626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1380E9-84A0-383B-A5FC-C24F6A4E4F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162203AD-881F-85D7-3ECB-8303861BD7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317" y="3967885"/>
            <a:ext cx="2657683" cy="2880000"/>
          </a:xfrm>
          <a:prstGeom prst="rect">
            <a:avLst/>
          </a:prstGeom>
        </p:spPr>
      </p:pic>
      <p:grpSp>
        <p:nvGrpSpPr>
          <p:cNvPr id="6" name="Group 17">
            <a:extLst>
              <a:ext uri="{FF2B5EF4-FFF2-40B4-BE49-F238E27FC236}">
                <a16:creationId xmlns:a16="http://schemas.microsoft.com/office/drawing/2014/main" id="{4F6B5203-DDA6-1555-6278-38AACB2CCE13}"/>
              </a:ext>
            </a:extLst>
          </p:cNvPr>
          <p:cNvGrpSpPr>
            <a:grpSpLocks/>
          </p:cNvGrpSpPr>
          <p:nvPr/>
        </p:nvGrpSpPr>
        <p:grpSpPr>
          <a:xfrm>
            <a:off x="146956" y="137799"/>
            <a:ext cx="1251" cy="6588000"/>
            <a:chOff x="12700" y="0"/>
            <a:chExt cx="1282" cy="7897520"/>
          </a:xfrm>
        </p:grpSpPr>
        <p:sp>
          <p:nvSpPr>
            <p:cNvPr id="9" name="Graphic 18">
              <a:extLst>
                <a:ext uri="{FF2B5EF4-FFF2-40B4-BE49-F238E27FC236}">
                  <a16:creationId xmlns:a16="http://schemas.microsoft.com/office/drawing/2014/main" id="{A4C60EFD-4043-7109-BCD4-F202CD7E6C91}"/>
                </a:ext>
              </a:extLst>
            </p:cNvPr>
            <p:cNvSpPr/>
            <p:nvPr/>
          </p:nvSpPr>
          <p:spPr>
            <a:xfrm>
              <a:off x="12712" y="6317640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F9B63C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10" name="Graphic 19">
              <a:extLst>
                <a:ext uri="{FF2B5EF4-FFF2-40B4-BE49-F238E27FC236}">
                  <a16:creationId xmlns:a16="http://schemas.microsoft.com/office/drawing/2014/main" id="{DAA339EA-F043-1893-B5F5-69C4276F5A71}"/>
                </a:ext>
              </a:extLst>
            </p:cNvPr>
            <p:cNvSpPr/>
            <p:nvPr/>
          </p:nvSpPr>
          <p:spPr>
            <a:xfrm>
              <a:off x="12700" y="4738230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00B09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11" name="Graphic 20">
              <a:extLst>
                <a:ext uri="{FF2B5EF4-FFF2-40B4-BE49-F238E27FC236}">
                  <a16:creationId xmlns:a16="http://schemas.microsoft.com/office/drawing/2014/main" id="{1D476438-B030-BC25-5BBD-5FA53A311D13}"/>
                </a:ext>
              </a:extLst>
            </p:cNvPr>
            <p:cNvSpPr/>
            <p:nvPr/>
          </p:nvSpPr>
          <p:spPr>
            <a:xfrm>
              <a:off x="12700" y="3158820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1EABCA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12" name="Graphic 21">
              <a:extLst>
                <a:ext uri="{FF2B5EF4-FFF2-40B4-BE49-F238E27FC236}">
                  <a16:creationId xmlns:a16="http://schemas.microsoft.com/office/drawing/2014/main" id="{99C640C4-9071-49AB-B305-BC9F8951A786}"/>
                </a:ext>
              </a:extLst>
            </p:cNvPr>
            <p:cNvSpPr/>
            <p:nvPr/>
          </p:nvSpPr>
          <p:spPr>
            <a:xfrm>
              <a:off x="12712" y="1579397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A02A8D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13" name="Graphic 22">
              <a:extLst>
                <a:ext uri="{FF2B5EF4-FFF2-40B4-BE49-F238E27FC236}">
                  <a16:creationId xmlns:a16="http://schemas.microsoft.com/office/drawing/2014/main" id="{C0821D5D-2F55-431F-F862-AEDC87B95429}"/>
                </a:ext>
              </a:extLst>
            </p:cNvPr>
            <p:cNvSpPr/>
            <p:nvPr/>
          </p:nvSpPr>
          <p:spPr>
            <a:xfrm>
              <a:off x="12700" y="0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F16B6B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</p:grpSp>
      <p:sp>
        <p:nvSpPr>
          <p:cNvPr id="16" name="ZoneTexte 15">
            <a:extLst>
              <a:ext uri="{FF2B5EF4-FFF2-40B4-BE49-F238E27FC236}">
                <a16:creationId xmlns:a16="http://schemas.microsoft.com/office/drawing/2014/main" id="{69A48E43-0DB4-9F1A-DCA3-69B24C1C35C3}"/>
              </a:ext>
            </a:extLst>
          </p:cNvPr>
          <p:cNvSpPr txBox="1"/>
          <p:nvPr/>
        </p:nvSpPr>
        <p:spPr>
          <a:xfrm>
            <a:off x="326341" y="273536"/>
            <a:ext cx="117187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52AAC8"/>
                </a:solidFill>
                <a:latin typeface="Century Gothic" panose="020B0502020202020204" pitchFamily="34" charset="0"/>
              </a:rPr>
              <a:t>Prévisionnel au 25/03/2026 fonds propres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A87D1EE-F420-CA9C-B90D-1F58F944BA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130275"/>
              </p:ext>
            </p:extLst>
          </p:nvPr>
        </p:nvGraphicFramePr>
        <p:xfrm>
          <a:off x="326341" y="1345088"/>
          <a:ext cx="11192250" cy="26227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97565">
                  <a:extLst>
                    <a:ext uri="{9D8B030D-6E8A-4147-A177-3AD203B41FA5}">
                      <a16:colId xmlns:a16="http://schemas.microsoft.com/office/drawing/2014/main" val="4208489990"/>
                    </a:ext>
                  </a:extLst>
                </a:gridCol>
                <a:gridCol w="3270885">
                  <a:extLst>
                    <a:ext uri="{9D8B030D-6E8A-4147-A177-3AD203B41FA5}">
                      <a16:colId xmlns:a16="http://schemas.microsoft.com/office/drawing/2014/main" val="2374550722"/>
                    </a:ext>
                  </a:extLst>
                </a:gridCol>
                <a:gridCol w="2323800">
                  <a:extLst>
                    <a:ext uri="{9D8B030D-6E8A-4147-A177-3AD203B41FA5}">
                      <a16:colId xmlns:a16="http://schemas.microsoft.com/office/drawing/2014/main" val="591656604"/>
                    </a:ext>
                  </a:extLst>
                </a:gridCol>
              </a:tblGrid>
              <a:tr h="32391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bg1"/>
                          </a:solidFill>
                        </a:rPr>
                        <a:t>Ressources prévisionnelles de l'opération</a:t>
                      </a:r>
                      <a:r>
                        <a:rPr lang="fr-FR" sz="1400" dirty="0"/>
                        <a:t>: </a:t>
                      </a:r>
                      <a:r>
                        <a:rPr lang="fr-FR" sz="1400" b="0" dirty="0"/>
                        <a:t>Fonds propres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636401"/>
                  </a:ext>
                </a:extLst>
              </a:tr>
              <a:tr h="328412">
                <a:tc>
                  <a:txBody>
                    <a:bodyPr/>
                    <a:lstStyle/>
                    <a:p>
                      <a:r>
                        <a:rPr lang="fr-FR" sz="1400" b="1" dirty="0"/>
                        <a:t>Nature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/>
                        <a:t>Montant prévisionnel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Montant actuel (HT)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0418427"/>
                  </a:ext>
                </a:extLst>
              </a:tr>
              <a:tr h="328412">
                <a:tc>
                  <a:txBody>
                    <a:bodyPr/>
                    <a:lstStyle/>
                    <a:p>
                      <a:r>
                        <a:rPr lang="fr-FR" sz="1400" dirty="0"/>
                        <a:t>Vente des espaces technique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dirty="0"/>
                        <a:t>1 100 000 €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dirty="0"/>
                        <a:t>1 100 000 €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9074604"/>
                  </a:ext>
                </a:extLst>
              </a:tr>
              <a:tr h="328412">
                <a:tc>
                  <a:txBody>
                    <a:bodyPr/>
                    <a:lstStyle/>
                    <a:p>
                      <a:r>
                        <a:rPr lang="fr-FR" sz="1400" dirty="0"/>
                        <a:t>Ventes espace Foch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dirty="0"/>
                        <a:t>1 200 000 €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275255"/>
                  </a:ext>
                </a:extLst>
              </a:tr>
              <a:tr h="328412">
                <a:tc>
                  <a:txBody>
                    <a:bodyPr/>
                    <a:lstStyle/>
                    <a:p>
                      <a:r>
                        <a:rPr lang="fr-FR" sz="1400" dirty="0"/>
                        <a:t>Vente crèche rue de la République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dirty="0"/>
                        <a:t>800 000 €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6318255"/>
                  </a:ext>
                </a:extLst>
              </a:tr>
              <a:tr h="328412">
                <a:tc>
                  <a:txBody>
                    <a:bodyPr/>
                    <a:lstStyle/>
                    <a:p>
                      <a:r>
                        <a:rPr lang="fr-FR" sz="1400" dirty="0"/>
                        <a:t>Epargne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1 545 712 € 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1 545 712 € </a:t>
                      </a:r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406345"/>
                  </a:ext>
                </a:extLst>
              </a:tr>
              <a:tr h="328412">
                <a:tc>
                  <a:txBody>
                    <a:bodyPr/>
                    <a:lstStyle/>
                    <a:p>
                      <a:r>
                        <a:rPr lang="fr-FR" sz="1400" b="1" dirty="0"/>
                        <a:t>RESOURCES PRÉVISIONNELLES (HT)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  </a:t>
                      </a:r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4 645 712 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€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b="1" dirty="0">
                          <a:solidFill>
                            <a:srgbClr val="FF0000"/>
                          </a:solidFill>
                        </a:rPr>
                        <a:t>2 645 712 €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899017"/>
                  </a:ext>
                </a:extLst>
              </a:tr>
              <a:tr h="328412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fr-FR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fr-FR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9696299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8BCF669D-66AF-2EDE-8D13-F3B0FC4DB836}"/>
              </a:ext>
            </a:extLst>
          </p:cNvPr>
          <p:cNvSpPr txBox="1"/>
          <p:nvPr/>
        </p:nvSpPr>
        <p:spPr>
          <a:xfrm>
            <a:off x="4125267" y="6350869"/>
            <a:ext cx="3938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Source : Mairie de Jarville-La-Malgrange</a:t>
            </a:r>
          </a:p>
        </p:txBody>
      </p:sp>
    </p:spTree>
    <p:extLst>
      <p:ext uri="{BB962C8B-B14F-4D97-AF65-F5344CB8AC3E}">
        <p14:creationId xmlns:p14="http://schemas.microsoft.com/office/powerpoint/2010/main" val="2372436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593516-C114-694F-1796-5BE359323D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D56C330F-3BE5-6F05-6291-5B6EDE121F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317" y="3967885"/>
            <a:ext cx="2657683" cy="2880000"/>
          </a:xfrm>
          <a:prstGeom prst="rect">
            <a:avLst/>
          </a:prstGeom>
        </p:spPr>
      </p:pic>
      <p:grpSp>
        <p:nvGrpSpPr>
          <p:cNvPr id="6" name="Group 17">
            <a:extLst>
              <a:ext uri="{FF2B5EF4-FFF2-40B4-BE49-F238E27FC236}">
                <a16:creationId xmlns:a16="http://schemas.microsoft.com/office/drawing/2014/main" id="{2DC3E24B-A469-B4D9-77D5-EE20715B4B07}"/>
              </a:ext>
            </a:extLst>
          </p:cNvPr>
          <p:cNvGrpSpPr>
            <a:grpSpLocks/>
          </p:cNvGrpSpPr>
          <p:nvPr/>
        </p:nvGrpSpPr>
        <p:grpSpPr>
          <a:xfrm>
            <a:off x="146956" y="137799"/>
            <a:ext cx="1251" cy="6588000"/>
            <a:chOff x="12700" y="0"/>
            <a:chExt cx="1282" cy="7897520"/>
          </a:xfrm>
        </p:grpSpPr>
        <p:sp>
          <p:nvSpPr>
            <p:cNvPr id="9" name="Graphic 18">
              <a:extLst>
                <a:ext uri="{FF2B5EF4-FFF2-40B4-BE49-F238E27FC236}">
                  <a16:creationId xmlns:a16="http://schemas.microsoft.com/office/drawing/2014/main" id="{9EAED35D-E152-66EC-FF6A-185476E11740}"/>
                </a:ext>
              </a:extLst>
            </p:cNvPr>
            <p:cNvSpPr/>
            <p:nvPr/>
          </p:nvSpPr>
          <p:spPr>
            <a:xfrm>
              <a:off x="12712" y="6317640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F9B63C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10" name="Graphic 19">
              <a:extLst>
                <a:ext uri="{FF2B5EF4-FFF2-40B4-BE49-F238E27FC236}">
                  <a16:creationId xmlns:a16="http://schemas.microsoft.com/office/drawing/2014/main" id="{D9F96C45-1899-0F68-D888-907367347301}"/>
                </a:ext>
              </a:extLst>
            </p:cNvPr>
            <p:cNvSpPr/>
            <p:nvPr/>
          </p:nvSpPr>
          <p:spPr>
            <a:xfrm>
              <a:off x="12700" y="4738230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00B09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11" name="Graphic 20">
              <a:extLst>
                <a:ext uri="{FF2B5EF4-FFF2-40B4-BE49-F238E27FC236}">
                  <a16:creationId xmlns:a16="http://schemas.microsoft.com/office/drawing/2014/main" id="{D3ADEED9-19F6-E34A-8D43-F326B8F70EBD}"/>
                </a:ext>
              </a:extLst>
            </p:cNvPr>
            <p:cNvSpPr/>
            <p:nvPr/>
          </p:nvSpPr>
          <p:spPr>
            <a:xfrm>
              <a:off x="12700" y="3158820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1EABCA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12" name="Graphic 21">
              <a:extLst>
                <a:ext uri="{FF2B5EF4-FFF2-40B4-BE49-F238E27FC236}">
                  <a16:creationId xmlns:a16="http://schemas.microsoft.com/office/drawing/2014/main" id="{829A93DE-985D-30C3-E7C8-B70391696B80}"/>
                </a:ext>
              </a:extLst>
            </p:cNvPr>
            <p:cNvSpPr/>
            <p:nvPr/>
          </p:nvSpPr>
          <p:spPr>
            <a:xfrm>
              <a:off x="12712" y="1579397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A02A8D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13" name="Graphic 22">
              <a:extLst>
                <a:ext uri="{FF2B5EF4-FFF2-40B4-BE49-F238E27FC236}">
                  <a16:creationId xmlns:a16="http://schemas.microsoft.com/office/drawing/2014/main" id="{A08683E1-2409-245D-4CCA-D47F6E165A69}"/>
                </a:ext>
              </a:extLst>
            </p:cNvPr>
            <p:cNvSpPr/>
            <p:nvPr/>
          </p:nvSpPr>
          <p:spPr>
            <a:xfrm>
              <a:off x="12700" y="0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F16B6B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</p:grpSp>
      <p:sp>
        <p:nvSpPr>
          <p:cNvPr id="16" name="ZoneTexte 15">
            <a:extLst>
              <a:ext uri="{FF2B5EF4-FFF2-40B4-BE49-F238E27FC236}">
                <a16:creationId xmlns:a16="http://schemas.microsoft.com/office/drawing/2014/main" id="{DD950314-3F29-8F4A-FC03-AD050AF10D67}"/>
              </a:ext>
            </a:extLst>
          </p:cNvPr>
          <p:cNvSpPr txBox="1"/>
          <p:nvPr/>
        </p:nvSpPr>
        <p:spPr>
          <a:xfrm>
            <a:off x="326341" y="137799"/>
            <a:ext cx="117187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52AAC8"/>
                </a:solidFill>
                <a:latin typeface="Century Gothic" panose="020B0502020202020204" pitchFamily="34" charset="0"/>
              </a:rPr>
              <a:t>Au sujet de la subvention DETR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2130F85-0E16-20A0-3E2D-6D249CC53410}"/>
              </a:ext>
            </a:extLst>
          </p:cNvPr>
          <p:cNvSpPr txBox="1"/>
          <p:nvPr/>
        </p:nvSpPr>
        <p:spPr>
          <a:xfrm>
            <a:off x="1318161" y="13300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5460A0C-52FE-646F-3C7E-91089F4B6971}"/>
              </a:ext>
            </a:extLst>
          </p:cNvPr>
          <p:cNvSpPr txBox="1"/>
          <p:nvPr/>
        </p:nvSpPr>
        <p:spPr>
          <a:xfrm>
            <a:off x="380846" y="1330036"/>
            <a:ext cx="58695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Séance du conseil municipal du 17/12/2024</a:t>
            </a:r>
          </a:p>
          <a:p>
            <a:r>
              <a:rPr lang="fr-FR" dirty="0"/>
              <a:t>87/2024</a:t>
            </a:r>
          </a:p>
          <a:p>
            <a:r>
              <a:rPr lang="fr-FR" dirty="0"/>
              <a:t>Signature des marchés de travaux pour la construction d’une école nouvelle génération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5BFE110-696B-30AB-721C-C20BCD321F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0976" y="137799"/>
            <a:ext cx="4506658" cy="6396546"/>
          </a:xfrm>
          <a:prstGeom prst="rect">
            <a:avLst/>
          </a:prstGeom>
        </p:spPr>
      </p:pic>
      <p:sp>
        <p:nvSpPr>
          <p:cNvPr id="17" name="Double flèche horizontale 16">
            <a:extLst>
              <a:ext uri="{FF2B5EF4-FFF2-40B4-BE49-F238E27FC236}">
                <a16:creationId xmlns:a16="http://schemas.microsoft.com/office/drawing/2014/main" id="{05A05C5B-A7EF-97D9-3052-1AAB647CBF55}"/>
              </a:ext>
            </a:extLst>
          </p:cNvPr>
          <p:cNvSpPr/>
          <p:nvPr/>
        </p:nvSpPr>
        <p:spPr>
          <a:xfrm rot="21287101">
            <a:off x="4892567" y="1291204"/>
            <a:ext cx="2608068" cy="287354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11D75C87-C6F9-896F-CBBB-FC366641E837}"/>
                  </a:ext>
                </a:extLst>
              </p14:cNvPr>
              <p14:cNvContentPartPr/>
              <p14:nvPr/>
            </p14:nvContentPartPr>
            <p14:xfrm>
              <a:off x="7595968" y="4210796"/>
              <a:ext cx="4055040" cy="415440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11D75C87-C6F9-896F-CBBB-FC366641E83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541968" y="4102796"/>
                <a:ext cx="4162680" cy="63108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Image 4">
            <a:extLst>
              <a:ext uri="{FF2B5EF4-FFF2-40B4-BE49-F238E27FC236}">
                <a16:creationId xmlns:a16="http://schemas.microsoft.com/office/drawing/2014/main" id="{714808D5-5F20-9FEA-10BD-1D4962229E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5552" y="2658140"/>
            <a:ext cx="5860448" cy="3026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318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0E1CC-F63E-D763-7E4F-D69475B15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C3AB1E10-E287-5656-4B05-CA3CDC6783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317" y="3967885"/>
            <a:ext cx="2657683" cy="2880000"/>
          </a:xfrm>
          <a:prstGeom prst="rect">
            <a:avLst/>
          </a:prstGeom>
        </p:spPr>
      </p:pic>
      <p:grpSp>
        <p:nvGrpSpPr>
          <p:cNvPr id="6" name="Group 17">
            <a:extLst>
              <a:ext uri="{FF2B5EF4-FFF2-40B4-BE49-F238E27FC236}">
                <a16:creationId xmlns:a16="http://schemas.microsoft.com/office/drawing/2014/main" id="{C91C03BA-AE70-088B-20B5-35EA119B79B3}"/>
              </a:ext>
            </a:extLst>
          </p:cNvPr>
          <p:cNvGrpSpPr>
            <a:grpSpLocks/>
          </p:cNvGrpSpPr>
          <p:nvPr/>
        </p:nvGrpSpPr>
        <p:grpSpPr>
          <a:xfrm>
            <a:off x="146956" y="137799"/>
            <a:ext cx="1251" cy="6588000"/>
            <a:chOff x="12700" y="0"/>
            <a:chExt cx="1282" cy="7897520"/>
          </a:xfrm>
        </p:grpSpPr>
        <p:sp>
          <p:nvSpPr>
            <p:cNvPr id="9" name="Graphic 18">
              <a:extLst>
                <a:ext uri="{FF2B5EF4-FFF2-40B4-BE49-F238E27FC236}">
                  <a16:creationId xmlns:a16="http://schemas.microsoft.com/office/drawing/2014/main" id="{E92305F3-EBFD-120B-37CE-DECF11069E7E}"/>
                </a:ext>
              </a:extLst>
            </p:cNvPr>
            <p:cNvSpPr/>
            <p:nvPr/>
          </p:nvSpPr>
          <p:spPr>
            <a:xfrm>
              <a:off x="12712" y="6317640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F9B63C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10" name="Graphic 19">
              <a:extLst>
                <a:ext uri="{FF2B5EF4-FFF2-40B4-BE49-F238E27FC236}">
                  <a16:creationId xmlns:a16="http://schemas.microsoft.com/office/drawing/2014/main" id="{C93F1431-2985-D4C1-67DA-E43BAC72452F}"/>
                </a:ext>
              </a:extLst>
            </p:cNvPr>
            <p:cNvSpPr/>
            <p:nvPr/>
          </p:nvSpPr>
          <p:spPr>
            <a:xfrm>
              <a:off x="12700" y="4738230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00B09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11" name="Graphic 20">
              <a:extLst>
                <a:ext uri="{FF2B5EF4-FFF2-40B4-BE49-F238E27FC236}">
                  <a16:creationId xmlns:a16="http://schemas.microsoft.com/office/drawing/2014/main" id="{3BDE7401-A056-C95F-6785-534FC1095028}"/>
                </a:ext>
              </a:extLst>
            </p:cNvPr>
            <p:cNvSpPr/>
            <p:nvPr/>
          </p:nvSpPr>
          <p:spPr>
            <a:xfrm>
              <a:off x="12700" y="3158820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1EABCA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12" name="Graphic 21">
              <a:extLst>
                <a:ext uri="{FF2B5EF4-FFF2-40B4-BE49-F238E27FC236}">
                  <a16:creationId xmlns:a16="http://schemas.microsoft.com/office/drawing/2014/main" id="{88265FDA-A1BF-1A18-B152-4ECC931F2BE7}"/>
                </a:ext>
              </a:extLst>
            </p:cNvPr>
            <p:cNvSpPr/>
            <p:nvPr/>
          </p:nvSpPr>
          <p:spPr>
            <a:xfrm>
              <a:off x="12712" y="1579397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A02A8D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13" name="Graphic 22">
              <a:extLst>
                <a:ext uri="{FF2B5EF4-FFF2-40B4-BE49-F238E27FC236}">
                  <a16:creationId xmlns:a16="http://schemas.microsoft.com/office/drawing/2014/main" id="{D9AEF936-B10F-0F52-52B4-AE9128B6CE78}"/>
                </a:ext>
              </a:extLst>
            </p:cNvPr>
            <p:cNvSpPr/>
            <p:nvPr/>
          </p:nvSpPr>
          <p:spPr>
            <a:xfrm>
              <a:off x="12700" y="0"/>
              <a:ext cx="1270" cy="1579880"/>
            </a:xfrm>
            <a:custGeom>
              <a:avLst/>
              <a:gdLst/>
              <a:ahLst/>
              <a:cxnLst/>
              <a:rect l="l" t="t" r="r" b="b"/>
              <a:pathLst>
                <a:path h="1579880">
                  <a:moveTo>
                    <a:pt x="0" y="0"/>
                  </a:moveTo>
                  <a:lnTo>
                    <a:pt x="0" y="1579422"/>
                  </a:lnTo>
                </a:path>
              </a:pathLst>
            </a:custGeom>
            <a:ln w="25400">
              <a:solidFill>
                <a:srgbClr val="F16B6B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</p:grpSp>
      <p:sp>
        <p:nvSpPr>
          <p:cNvPr id="16" name="ZoneTexte 15">
            <a:extLst>
              <a:ext uri="{FF2B5EF4-FFF2-40B4-BE49-F238E27FC236}">
                <a16:creationId xmlns:a16="http://schemas.microsoft.com/office/drawing/2014/main" id="{B5A578BB-6C0F-4B0F-2862-05B6C229E941}"/>
              </a:ext>
            </a:extLst>
          </p:cNvPr>
          <p:cNvSpPr txBox="1"/>
          <p:nvPr/>
        </p:nvSpPr>
        <p:spPr>
          <a:xfrm>
            <a:off x="326341" y="223219"/>
            <a:ext cx="117187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52AAC8"/>
                </a:solidFill>
                <a:latin typeface="Century Gothic" panose="020B0502020202020204" pitchFamily="34" charset="0"/>
              </a:rPr>
              <a:t>Au sujet de la subvention DETR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B746AA8-0080-ACC6-B6DE-4FC36C9AA3FB}"/>
              </a:ext>
            </a:extLst>
          </p:cNvPr>
          <p:cNvSpPr txBox="1"/>
          <p:nvPr/>
        </p:nvSpPr>
        <p:spPr>
          <a:xfrm>
            <a:off x="1318161" y="13300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67AB629B-9422-E4CB-9B13-01C1E83C6CAE}"/>
                  </a:ext>
                </a:extLst>
              </p14:cNvPr>
              <p14:cNvContentPartPr/>
              <p14:nvPr/>
            </p14:nvContentPartPr>
            <p14:xfrm>
              <a:off x="7595968" y="4210796"/>
              <a:ext cx="4055040" cy="415440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67AB629B-9422-E4CB-9B13-01C1E83C6CA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541968" y="4102796"/>
                <a:ext cx="4162680" cy="631080"/>
              </a:xfrm>
              <a:prstGeom prst="rect">
                <a:avLst/>
              </a:prstGeom>
            </p:spPr>
          </p:pic>
        </mc:Fallback>
      </mc:AlternateContent>
      <p:pic>
        <p:nvPicPr>
          <p:cNvPr id="22" name="Image 21">
            <a:extLst>
              <a:ext uri="{FF2B5EF4-FFF2-40B4-BE49-F238E27FC236}">
                <a16:creationId xmlns:a16="http://schemas.microsoft.com/office/drawing/2014/main" id="{533B9C62-1439-0091-2895-290B0E5E61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9768" y="867894"/>
            <a:ext cx="7772400" cy="5122211"/>
          </a:xfrm>
          <a:prstGeom prst="rect">
            <a:avLst/>
          </a:prstGeom>
        </p:spPr>
      </p:pic>
      <p:sp>
        <p:nvSpPr>
          <p:cNvPr id="8" name="Flèche vers la droite 7">
            <a:extLst>
              <a:ext uri="{FF2B5EF4-FFF2-40B4-BE49-F238E27FC236}">
                <a16:creationId xmlns:a16="http://schemas.microsoft.com/office/drawing/2014/main" id="{008CAFC5-D940-B03D-5D23-AFDB255D3A3C}"/>
              </a:ext>
            </a:extLst>
          </p:cNvPr>
          <p:cNvSpPr/>
          <p:nvPr/>
        </p:nvSpPr>
        <p:spPr>
          <a:xfrm rot="20921655">
            <a:off x="2565388" y="4876384"/>
            <a:ext cx="5780868" cy="35748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02E2CF1-5588-C8EB-5B1E-8DB1DDD3223C}"/>
              </a:ext>
            </a:extLst>
          </p:cNvPr>
          <p:cNvSpPr txBox="1"/>
          <p:nvPr/>
        </p:nvSpPr>
        <p:spPr>
          <a:xfrm>
            <a:off x="524409" y="5755207"/>
            <a:ext cx="318535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Plan de financement</a:t>
            </a:r>
          </a:p>
          <a:p>
            <a:r>
              <a:rPr lang="fr-FR" sz="2800" dirty="0">
                <a:solidFill>
                  <a:srgbClr val="FF0000"/>
                </a:solidFill>
              </a:rPr>
              <a:t>erroné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18410C7-8DD1-64EE-0665-415DDE4358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1611" y="999955"/>
            <a:ext cx="2463875" cy="179927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9A5DE1C-176C-C0B8-40DA-B265F6480F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6603" y="3097580"/>
            <a:ext cx="3138082" cy="1317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653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13190</TotalTime>
  <Words>547</Words>
  <Application>Microsoft Office PowerPoint</Application>
  <PresentationFormat>Grand écran</PresentationFormat>
  <Paragraphs>163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7" baseType="lpstr">
      <vt:lpstr>Aptos Narrow</vt:lpstr>
      <vt:lpstr>Arial</vt:lpstr>
      <vt:lpstr>Arial Nova</vt:lpstr>
      <vt:lpstr>Calibri</vt:lpstr>
      <vt:lpstr>Calibri Light</vt:lpstr>
      <vt:lpstr>Century Gothic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GRAND NANCY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Gilbert COURROY</dc:creator>
  <cp:lastModifiedBy>Lisa PEGAZBLANC</cp:lastModifiedBy>
  <cp:revision>401</cp:revision>
  <cp:lastPrinted>2026-04-10T12:55:06Z</cp:lastPrinted>
  <dcterms:created xsi:type="dcterms:W3CDTF">2022-02-17T14:39:10Z</dcterms:created>
  <dcterms:modified xsi:type="dcterms:W3CDTF">2026-04-10T15:36:07Z</dcterms:modified>
</cp:coreProperties>
</file>